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37"/>
  </p:notesMasterIdLst>
  <p:sldIdLst>
    <p:sldId id="256" r:id="rId2"/>
    <p:sldId id="337" r:id="rId3"/>
    <p:sldId id="313" r:id="rId4"/>
    <p:sldId id="323" r:id="rId5"/>
    <p:sldId id="360" r:id="rId6"/>
    <p:sldId id="324" r:id="rId7"/>
    <p:sldId id="328" r:id="rId8"/>
    <p:sldId id="327" r:id="rId9"/>
    <p:sldId id="330" r:id="rId10"/>
    <p:sldId id="329" r:id="rId11"/>
    <p:sldId id="341" r:id="rId12"/>
    <p:sldId id="322" r:id="rId13"/>
    <p:sldId id="358" r:id="rId14"/>
    <p:sldId id="340" r:id="rId15"/>
    <p:sldId id="342" r:id="rId16"/>
    <p:sldId id="314" r:id="rId17"/>
    <p:sldId id="287" r:id="rId18"/>
    <p:sldId id="343" r:id="rId19"/>
    <p:sldId id="346" r:id="rId20"/>
    <p:sldId id="344" r:id="rId21"/>
    <p:sldId id="345" r:id="rId22"/>
    <p:sldId id="347" r:id="rId23"/>
    <p:sldId id="351" r:id="rId24"/>
    <p:sldId id="348" r:id="rId25"/>
    <p:sldId id="349" r:id="rId26"/>
    <p:sldId id="352" r:id="rId27"/>
    <p:sldId id="354" r:id="rId28"/>
    <p:sldId id="353" r:id="rId29"/>
    <p:sldId id="350" r:id="rId30"/>
    <p:sldId id="355" r:id="rId31"/>
    <p:sldId id="301" r:id="rId32"/>
    <p:sldId id="356" r:id="rId33"/>
    <p:sldId id="357" r:id="rId34"/>
    <p:sldId id="359" r:id="rId35"/>
    <p:sldId id="280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EFC57F-5830-4E99-B286-C649DC65B8C2}">
  <a:tblStyle styleId="{CBEFC57F-5830-4E99-B286-C649DC65B8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42" autoAdjust="0"/>
  </p:normalViewPr>
  <p:slideViewPr>
    <p:cSldViewPr snapToGrid="0">
      <p:cViewPr>
        <p:scale>
          <a:sx n="120" d="100"/>
          <a:sy n="120" d="100"/>
        </p:scale>
        <p:origin x="134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550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20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908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357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630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662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148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999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66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738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117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401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1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590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260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86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630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230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628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68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645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263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755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70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59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cxnSp>
        <p:nvCxnSpPr>
          <p:cNvPr id="15" name="Google Shape;15;p3"/>
          <p:cNvCxnSpPr/>
          <p:nvPr/>
        </p:nvCxnSpPr>
        <p:spPr>
          <a:xfrm>
            <a:off x="-6025" y="2571762"/>
            <a:ext cx="1984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3"/>
          <p:cNvSpPr/>
          <p:nvPr/>
        </p:nvSpPr>
        <p:spPr>
          <a:xfrm>
            <a:off x="1117950" y="2288250"/>
            <a:ext cx="567000" cy="567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5898975" y="2571750"/>
            <a:ext cx="3251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5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2cm.com.tw/zoomin_content.asp?sn=0701010592" TargetMode="External"/><Relationship Id="rId4" Type="http://schemas.openxmlformats.org/officeDocument/2006/relationships/hyperlink" Target="https://web.archive.org/web/20171223160543/http:/www.2cm.com.tw/zoomin_content.asp?sn=070101059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help-use-presentation-templat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hyperlink" Target="https://www.slidescarnival.com/?utm_source=template" TargetMode="External"/><Relationship Id="rId4" Type="http://schemas.openxmlformats.org/officeDocument/2006/relationships/hyperlink" Target="http://www.slidescarnival.com/copyright-and-legal-inform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https://www.bankmycell.com/blog/how-many-phones-are-in-the-worl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920A7-9CCC-4EF3-AD3F-D8FA97632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1153021" y="513039"/>
            <a:ext cx="6861867" cy="17346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hr-HR" sz="4000" dirty="0"/>
              <a:t>Javno izlaganje doktoranda</a:t>
            </a:r>
            <a:endParaRPr sz="4000" dirty="0"/>
          </a:p>
        </p:txBody>
      </p:sp>
      <p:sp>
        <p:nvSpPr>
          <p:cNvPr id="12" name="Google Shape;590;p39">
            <a:extLst>
              <a:ext uri="{FF2B5EF4-FFF2-40B4-BE49-F238E27FC236}">
                <a16:creationId xmlns:a16="http://schemas.microsoft.com/office/drawing/2014/main" id="{3FE68ED0-9196-4AA5-91BA-8FB0EA1CD76B}"/>
              </a:ext>
            </a:extLst>
          </p:cNvPr>
          <p:cNvSpPr/>
          <p:nvPr/>
        </p:nvSpPr>
        <p:spPr>
          <a:xfrm>
            <a:off x="1272484" y="3459476"/>
            <a:ext cx="248746" cy="430924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3" name="Google Shape;111;p15">
            <a:extLst>
              <a:ext uri="{FF2B5EF4-FFF2-40B4-BE49-F238E27FC236}">
                <a16:creationId xmlns:a16="http://schemas.microsoft.com/office/drawing/2014/main" id="{4F186D65-7C6D-4A80-AD4E-32D8C3A77539}"/>
              </a:ext>
            </a:extLst>
          </p:cNvPr>
          <p:cNvSpPr txBox="1">
            <a:spLocks/>
          </p:cNvSpPr>
          <p:nvPr/>
        </p:nvSpPr>
        <p:spPr>
          <a:xfrm>
            <a:off x="3867453" y="3725800"/>
            <a:ext cx="1433001" cy="9046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hr-HR" altLang="en-US" dirty="0">
                <a:latin typeface="Arial Narrow" panose="020B0606020202030204" pitchFamily="34" charset="0"/>
              </a:rPr>
              <a:t>Sveučilište u Rijeci</a:t>
            </a:r>
            <a:endParaRPr lang="en-US" altLang="en-US" dirty="0">
              <a:latin typeface="Arial Narrow" panose="020B0606020202030204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hr-HR" altLang="en-US" dirty="0">
                <a:latin typeface="Arial Narrow" panose="020B0606020202030204" pitchFamily="34" charset="0"/>
              </a:rPr>
              <a:t>Tehnički fakultet</a:t>
            </a:r>
            <a:endParaRPr lang="en-US" altLang="en-US" dirty="0">
              <a:latin typeface="Arial Narrow" panose="020B0606020202030204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>
                <a:solidFill>
                  <a:srgbClr val="FF3300"/>
                </a:solidFill>
                <a:latin typeface="Arial Narrow" panose="020B0606020202030204" pitchFamily="34" charset="0"/>
              </a:rPr>
              <a:t>http://www.riteh.hr</a:t>
            </a:r>
          </a:p>
          <a:p>
            <a:endParaRPr lang="en-US" dirty="0"/>
          </a:p>
        </p:txBody>
      </p:sp>
      <p:pic>
        <p:nvPicPr>
          <p:cNvPr id="28" name="Picture 6" descr="RITEHlogo">
            <a:extLst>
              <a:ext uri="{FF2B5EF4-FFF2-40B4-BE49-F238E27FC236}">
                <a16:creationId xmlns:a16="http://schemas.microsoft.com/office/drawing/2014/main" id="{37C1AC40-609A-4715-8B17-92177A175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9EBE13-9F6A-4AC3-8B40-8691027B4660}"/>
              </a:ext>
            </a:extLst>
          </p:cNvPr>
          <p:cNvSpPr txBox="1"/>
          <p:nvPr/>
        </p:nvSpPr>
        <p:spPr>
          <a:xfrm>
            <a:off x="1272484" y="2498302"/>
            <a:ext cx="20993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Doktorand: </a:t>
            </a:r>
            <a:r>
              <a:rPr lang="hr-HR" sz="2000" dirty="0"/>
              <a:t>Alen Salkanović</a:t>
            </a:r>
          </a:p>
          <a:p>
            <a:r>
              <a:rPr lang="hr-HR" dirty="0"/>
              <a:t>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15A0D-568D-49EB-8633-5E008FC3A5AD}"/>
              </a:ext>
            </a:extLst>
          </p:cNvPr>
          <p:cNvSpPr txBox="1"/>
          <p:nvPr/>
        </p:nvSpPr>
        <p:spPr>
          <a:xfrm>
            <a:off x="5109926" y="2498302"/>
            <a:ext cx="2904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/>
              <a:t>Mentor</a:t>
            </a:r>
            <a:r>
              <a:rPr lang="hr-HR" sz="2000" dirty="0"/>
              <a:t>: </a:t>
            </a:r>
          </a:p>
          <a:p>
            <a:r>
              <a:rPr lang="hr-HR" sz="2000" dirty="0"/>
              <a:t>doc. dr. sc. Sandi Ljubić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7EB3C-ADAA-4378-9376-187E78235DA1}"/>
              </a:ext>
            </a:extLst>
          </p:cNvPr>
          <p:cNvSpPr txBox="1"/>
          <p:nvPr/>
        </p:nvSpPr>
        <p:spPr>
          <a:xfrm flipH="1">
            <a:off x="7306055" y="4024241"/>
            <a:ext cx="172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Rijeka, rujan 2021.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B336291-5817-4E2F-AC4B-0ADE55E5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34778" y="906369"/>
            <a:ext cx="395796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HCI – mobilni uređaji sa zaslonom osjetljivim na dodir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79191" y="154382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endParaRPr sz="14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10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" name="Google Shape;125;p17">
            <a:extLst>
              <a:ext uri="{FF2B5EF4-FFF2-40B4-BE49-F238E27FC236}">
                <a16:creationId xmlns:a16="http://schemas.microsoft.com/office/drawing/2014/main" id="{78528DBA-85E7-4D65-BFC6-677D1DD644AB}"/>
              </a:ext>
            </a:extLst>
          </p:cNvPr>
          <p:cNvSpPr txBox="1">
            <a:spLocks/>
          </p:cNvSpPr>
          <p:nvPr/>
        </p:nvSpPr>
        <p:spPr>
          <a:xfrm>
            <a:off x="1167150" y="1629374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285750" indent="-285750">
              <a:lnSpc>
                <a:spcPct val="150000"/>
              </a:lnSpc>
            </a:pPr>
            <a:r>
              <a:rPr lang="hr-HR" sz="2000" b="1" dirty="0"/>
              <a:t>ograničenja:</a:t>
            </a:r>
          </a:p>
          <a:p>
            <a:pPr marL="285750" indent="-285750"/>
            <a:endParaRPr lang="hr-HR" sz="1800" dirty="0"/>
          </a:p>
          <a:p>
            <a:pPr marL="742950" lvl="1" indent="-285750"/>
            <a:r>
              <a:rPr lang="hr-HR" dirty="0"/>
              <a:t>ograničene ulazno-izlazne mogućnosti</a:t>
            </a:r>
          </a:p>
          <a:p>
            <a:pPr marL="742950" lvl="1" indent="-285750"/>
            <a:endParaRPr lang="hr-HR" dirty="0"/>
          </a:p>
          <a:p>
            <a:pPr marL="742950" lvl="1" indent="-285750"/>
            <a:r>
              <a:rPr lang="hr-HR" dirty="0"/>
              <a:t> višezadaćnost, periferija, baterija, performanse</a:t>
            </a:r>
          </a:p>
          <a:p>
            <a:pPr marL="742950" lvl="1" indent="-285750"/>
            <a:endParaRPr lang="hr-HR" dirty="0"/>
          </a:p>
          <a:p>
            <a:pPr marL="742950" lvl="1" indent="-285750"/>
            <a:r>
              <a:rPr lang="en-US" sz="18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1800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→</a:t>
            </a:r>
            <a:r>
              <a:rPr lang="hr-HR" sz="1800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 </a:t>
            </a:r>
            <a:r>
              <a:rPr lang="hr-HR" b="1" dirty="0"/>
              <a:t>veličina zaslona / korisničkog sučelja</a:t>
            </a:r>
          </a:p>
          <a:p>
            <a:pPr marL="742950" lvl="1" indent="-285750">
              <a:lnSpc>
                <a:spcPct val="150000"/>
              </a:lnSpc>
            </a:pPr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</p:txBody>
      </p:sp>
      <p:sp>
        <p:nvSpPr>
          <p:cNvPr id="16" name="Google Shape;590;p39">
            <a:extLst>
              <a:ext uri="{FF2B5EF4-FFF2-40B4-BE49-F238E27FC236}">
                <a16:creationId xmlns:a16="http://schemas.microsoft.com/office/drawing/2014/main" id="{08398D47-7304-49D1-8FE7-03DCE08092EC}"/>
              </a:ext>
            </a:extLst>
          </p:cNvPr>
          <p:cNvSpPr/>
          <p:nvPr/>
        </p:nvSpPr>
        <p:spPr>
          <a:xfrm>
            <a:off x="943257" y="979060"/>
            <a:ext cx="164080" cy="290218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0763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8800903-30A9-4B6A-81D2-7B630FDEB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34778" y="906369"/>
            <a:ext cx="395796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HCI – mobilni uređaji sa zaslonom osjetljivim na dodir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79191" y="154382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endParaRPr sz="14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11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" name="Google Shape;125;p17">
            <a:extLst>
              <a:ext uri="{FF2B5EF4-FFF2-40B4-BE49-F238E27FC236}">
                <a16:creationId xmlns:a16="http://schemas.microsoft.com/office/drawing/2014/main" id="{78528DBA-85E7-4D65-BFC6-677D1DD644AB}"/>
              </a:ext>
            </a:extLst>
          </p:cNvPr>
          <p:cNvSpPr txBox="1">
            <a:spLocks/>
          </p:cNvSpPr>
          <p:nvPr/>
        </p:nvSpPr>
        <p:spPr>
          <a:xfrm>
            <a:off x="401403" y="1588293"/>
            <a:ext cx="7768761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42950" lvl="1" indent="-285750">
              <a:lnSpc>
                <a:spcPct val="150000"/>
              </a:lnSpc>
            </a:pPr>
            <a:r>
              <a:rPr lang="hr-HR" dirty="0"/>
              <a:t>“fat finger” problem, </a:t>
            </a:r>
            <a:r>
              <a:rPr lang="hr-HR" sz="1600" dirty="0"/>
              <a:t> </a:t>
            </a:r>
            <a:r>
              <a:rPr lang="hr-HR" dirty="0"/>
              <a:t>problem okluzije, problem preciznosti</a:t>
            </a:r>
          </a:p>
          <a:p>
            <a:pPr marL="1714500" lvl="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000" dirty="0"/>
              <a:t>prst/ruka skriva dodirne mete koje ciljamo te </a:t>
            </a:r>
          </a:p>
          <a:p>
            <a:pPr marL="1371600" lvl="3" indent="0">
              <a:lnSpc>
                <a:spcPct val="150000"/>
              </a:lnSpc>
              <a:buNone/>
            </a:pPr>
            <a:r>
              <a:rPr lang="hr-HR" sz="2000" dirty="0"/>
              <a:t>      smanjuju preciznost </a:t>
            </a:r>
          </a:p>
          <a:p>
            <a:pPr marL="1714500" lvl="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000" dirty="0"/>
              <a:t>neželjeni pokreti mogu se dogoditi slučajno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hr-HR" dirty="0"/>
              <a:t> </a:t>
            </a:r>
          </a:p>
          <a:p>
            <a:pPr marL="742950" lvl="1" indent="-285750">
              <a:lnSpc>
                <a:spcPct val="150000"/>
              </a:lnSpc>
            </a:pPr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2265A-8505-4C57-BD87-16B90273F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631" y="3628155"/>
            <a:ext cx="4996737" cy="1089336"/>
          </a:xfrm>
          <a:prstGeom prst="rect">
            <a:avLst/>
          </a:prstGeom>
        </p:spPr>
      </p:pic>
      <p:sp>
        <p:nvSpPr>
          <p:cNvPr id="17" name="Google Shape;590;p39">
            <a:extLst>
              <a:ext uri="{FF2B5EF4-FFF2-40B4-BE49-F238E27FC236}">
                <a16:creationId xmlns:a16="http://schemas.microsoft.com/office/drawing/2014/main" id="{75F85D33-844D-454C-A21E-61D7AB8BEC27}"/>
              </a:ext>
            </a:extLst>
          </p:cNvPr>
          <p:cNvSpPr/>
          <p:nvPr/>
        </p:nvSpPr>
        <p:spPr>
          <a:xfrm>
            <a:off x="943257" y="979060"/>
            <a:ext cx="164080" cy="290218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22843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5AE210C-FE3B-4A0A-BC9F-E98E6045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34778" y="906369"/>
            <a:ext cx="395796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Interakcija čovjeka i računala (HCI)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12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9" name="Google Shape;463;p39">
            <a:extLst>
              <a:ext uri="{FF2B5EF4-FFF2-40B4-BE49-F238E27FC236}">
                <a16:creationId xmlns:a16="http://schemas.microsoft.com/office/drawing/2014/main" id="{A7F4192A-E964-4F3E-9424-7DB4AE223F2F}"/>
              </a:ext>
            </a:extLst>
          </p:cNvPr>
          <p:cNvGrpSpPr/>
          <p:nvPr/>
        </p:nvGrpSpPr>
        <p:grpSpPr>
          <a:xfrm>
            <a:off x="900115" y="999121"/>
            <a:ext cx="250365" cy="257294"/>
            <a:chOff x="4630125" y="278900"/>
            <a:chExt cx="400675" cy="456675"/>
          </a:xfrm>
        </p:grpSpPr>
        <p:sp>
          <p:nvSpPr>
            <p:cNvPr id="20" name="Google Shape;464;p39">
              <a:extLst>
                <a:ext uri="{FF2B5EF4-FFF2-40B4-BE49-F238E27FC236}">
                  <a16:creationId xmlns:a16="http://schemas.microsoft.com/office/drawing/2014/main" id="{5C76D3FA-9FE3-419F-9D3B-B9C16F10A1E9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5;p39">
              <a:extLst>
                <a:ext uri="{FF2B5EF4-FFF2-40B4-BE49-F238E27FC236}">
                  <a16:creationId xmlns:a16="http://schemas.microsoft.com/office/drawing/2014/main" id="{9762666B-3C53-4557-91B9-F0CC2CBF6D07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6;p39">
              <a:extLst>
                <a:ext uri="{FF2B5EF4-FFF2-40B4-BE49-F238E27FC236}">
                  <a16:creationId xmlns:a16="http://schemas.microsoft.com/office/drawing/2014/main" id="{8AC582D3-8E5D-4071-B931-ABB53BEE2F39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7;p39">
              <a:extLst>
                <a:ext uri="{FF2B5EF4-FFF2-40B4-BE49-F238E27FC236}">
                  <a16:creationId xmlns:a16="http://schemas.microsoft.com/office/drawing/2014/main" id="{473D51D1-71EE-485C-8BFC-C3F59AF674F4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4" name="Picture 6" descr="Pin on WEB and UI">
            <a:extLst>
              <a:ext uri="{FF2B5EF4-FFF2-40B4-BE49-F238E27FC236}">
                <a16:creationId xmlns:a16="http://schemas.microsoft.com/office/drawing/2014/main" id="{AB6007F4-F603-40D5-BD8E-AE714AB9A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84" y="1663448"/>
            <a:ext cx="4243439" cy="289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n on Bad UX">
            <a:extLst>
              <a:ext uri="{FF2B5EF4-FFF2-40B4-BE49-F238E27FC236}">
                <a16:creationId xmlns:a16="http://schemas.microsoft.com/office/drawing/2014/main" id="{FA3C7353-9A81-489A-901A-8B7D363D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6" y="1532487"/>
            <a:ext cx="4575808" cy="31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45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FFD08C-8DE3-42A9-B5B7-E0F3DD24E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798" y="4733876"/>
            <a:ext cx="3717431" cy="4095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61D65-B9D6-49DF-B8D2-96183357F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2070" y="1273619"/>
            <a:ext cx="6809700" cy="3112200"/>
          </a:xfrm>
        </p:spPr>
        <p:txBody>
          <a:bodyPr/>
          <a:lstStyle/>
          <a:p>
            <a:r>
              <a:rPr lang="hr-HR" i="1" dirty="0"/>
              <a:t>„marking menu” </a:t>
            </a:r>
            <a:r>
              <a:rPr lang="hr-HR" dirty="0"/>
              <a:t>koncept</a:t>
            </a:r>
          </a:p>
          <a:p>
            <a:endParaRPr lang="hr-HR" dirty="0"/>
          </a:p>
          <a:p>
            <a:r>
              <a:rPr lang="en-US" dirty="0" err="1"/>
              <a:t>duboki</a:t>
            </a:r>
            <a:r>
              <a:rPr lang="en-US" dirty="0"/>
              <a:t> </a:t>
            </a:r>
            <a:r>
              <a:rPr lang="en-US" dirty="0" err="1"/>
              <a:t>hijerarhijski</a:t>
            </a:r>
            <a:r>
              <a:rPr lang="en-US" dirty="0"/>
              <a:t> </a:t>
            </a:r>
            <a:endParaRPr lang="hr-HR" dirty="0"/>
          </a:p>
          <a:p>
            <a:pPr marL="76200" indent="0">
              <a:buNone/>
            </a:pPr>
            <a:r>
              <a:rPr lang="hr-HR" dirty="0"/>
              <a:t>      </a:t>
            </a:r>
            <a:r>
              <a:rPr lang="en-US" dirty="0" err="1"/>
              <a:t>izborni</a:t>
            </a:r>
            <a:r>
              <a:rPr lang="hr-HR" dirty="0"/>
              <a:t>ci</a:t>
            </a:r>
          </a:p>
          <a:p>
            <a:pPr marL="76200" indent="0">
              <a:buNone/>
            </a:pPr>
            <a:endParaRPr lang="en-US" dirty="0"/>
          </a:p>
          <a:p>
            <a:r>
              <a:rPr lang="en-US" dirty="0" err="1"/>
              <a:t>navigacija</a:t>
            </a:r>
            <a:r>
              <a:rPr lang="en-US" dirty="0"/>
              <a:t> </a:t>
            </a:r>
            <a:r>
              <a:rPr lang="en-US" dirty="0" err="1"/>
              <a:t>zasnovana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endParaRPr lang="hr-HR" dirty="0"/>
          </a:p>
          <a:p>
            <a:pPr marL="76200" indent="0">
              <a:buNone/>
            </a:pPr>
            <a:r>
              <a:rPr lang="hr-HR" dirty="0"/>
              <a:t>      </a:t>
            </a:r>
            <a:r>
              <a:rPr lang="hr-HR" i="1" dirty="0"/>
              <a:t>swipe </a:t>
            </a:r>
            <a:r>
              <a:rPr lang="hr-HR" dirty="0"/>
              <a:t>gestama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21569-E894-40EC-810B-89AE207FA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"/>
            <a:ext cx="5431798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5EF42-BD24-484A-ACA7-1C83E32E96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13</a:t>
            </a:fld>
            <a:endParaRPr lang="e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0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D6F0EDC-801C-4C12-AE80-A8F631DDB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4" y="1693523"/>
            <a:ext cx="4203315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/>
              <a:t>ADI – Around-device interaction</a:t>
            </a:r>
            <a:endParaRPr sz="2400"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14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00BF5-DCCB-4A43-9BC8-12F11E117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1" name="Google Shape;185;p21">
            <a:extLst>
              <a:ext uri="{FF2B5EF4-FFF2-40B4-BE49-F238E27FC236}">
                <a16:creationId xmlns:a16="http://schemas.microsoft.com/office/drawing/2014/main" id="{9236ADC1-5309-487B-9F89-C66412882A92}"/>
              </a:ext>
            </a:extLst>
          </p:cNvPr>
          <p:cNvCxnSpPr>
            <a:cxnSpLocks/>
          </p:cNvCxnSpPr>
          <p:nvPr/>
        </p:nvCxnSpPr>
        <p:spPr>
          <a:xfrm>
            <a:off x="4013947" y="2574848"/>
            <a:ext cx="305467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Google Shape;463;p39">
            <a:extLst>
              <a:ext uri="{FF2B5EF4-FFF2-40B4-BE49-F238E27FC236}">
                <a16:creationId xmlns:a16="http://schemas.microsoft.com/office/drawing/2014/main" id="{B3589662-9F3C-4A16-9C95-59CCFB3A2404}"/>
              </a:ext>
            </a:extLst>
          </p:cNvPr>
          <p:cNvGrpSpPr/>
          <p:nvPr/>
        </p:nvGrpSpPr>
        <p:grpSpPr>
          <a:xfrm>
            <a:off x="1223407" y="2366673"/>
            <a:ext cx="367853" cy="410153"/>
            <a:chOff x="4630125" y="278900"/>
            <a:chExt cx="400675" cy="456675"/>
          </a:xfrm>
        </p:grpSpPr>
        <p:sp>
          <p:nvSpPr>
            <p:cNvPr id="25" name="Google Shape;464;p39">
              <a:extLst>
                <a:ext uri="{FF2B5EF4-FFF2-40B4-BE49-F238E27FC236}">
                  <a16:creationId xmlns:a16="http://schemas.microsoft.com/office/drawing/2014/main" id="{102C15EC-DA50-494A-884C-F5394172601C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65;p39">
              <a:extLst>
                <a:ext uri="{FF2B5EF4-FFF2-40B4-BE49-F238E27FC236}">
                  <a16:creationId xmlns:a16="http://schemas.microsoft.com/office/drawing/2014/main" id="{25FE67A1-4070-4D4E-931D-7A86865614D6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66;p39">
              <a:extLst>
                <a:ext uri="{FF2B5EF4-FFF2-40B4-BE49-F238E27FC236}">
                  <a16:creationId xmlns:a16="http://schemas.microsoft.com/office/drawing/2014/main" id="{DBF1B1D3-30B1-46F6-AB55-1A3050D84E23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7;p39">
              <a:extLst>
                <a:ext uri="{FF2B5EF4-FFF2-40B4-BE49-F238E27FC236}">
                  <a16:creationId xmlns:a16="http://schemas.microsoft.com/office/drawing/2014/main" id="{F08520E1-3134-46E9-A1B0-56619F05A3DE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215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30BEBD-9293-44A3-ABDF-9A728EEA4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87279" y="906369"/>
            <a:ext cx="294215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/>
              <a:t>ADI – Around-device interaction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79191" y="154382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endParaRPr sz="14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15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" name="Google Shape;125;p17">
            <a:extLst>
              <a:ext uri="{FF2B5EF4-FFF2-40B4-BE49-F238E27FC236}">
                <a16:creationId xmlns:a16="http://schemas.microsoft.com/office/drawing/2014/main" id="{78528DBA-85E7-4D65-BFC6-677D1DD644AB}"/>
              </a:ext>
            </a:extLst>
          </p:cNvPr>
          <p:cNvSpPr txBox="1">
            <a:spLocks/>
          </p:cNvSpPr>
          <p:nvPr/>
        </p:nvSpPr>
        <p:spPr>
          <a:xfrm>
            <a:off x="1167149" y="1629374"/>
            <a:ext cx="7376077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285750" indent="-285750">
              <a:lnSpc>
                <a:spcPct val="150000"/>
              </a:lnSpc>
            </a:pPr>
            <a:r>
              <a:rPr lang="hr-HR" sz="2000" dirty="0"/>
              <a:t>podskup HCI-a</a:t>
            </a:r>
            <a:endParaRPr lang="hr-HR" sz="2800" dirty="0"/>
          </a:p>
          <a:p>
            <a:pPr marL="285750" indent="-285750">
              <a:lnSpc>
                <a:spcPct val="150000"/>
              </a:lnSpc>
            </a:pPr>
            <a:r>
              <a:rPr lang="hr-HR" sz="2000" dirty="0"/>
              <a:t>interakcija u prostoru oko uređaja, a ne na samom uređaju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b="1" dirty="0"/>
              <a:t>veći prostor </a:t>
            </a:r>
            <a:r>
              <a:rPr lang="hr-HR" dirty="0"/>
              <a:t>za interakciju</a:t>
            </a:r>
          </a:p>
          <a:p>
            <a:pPr marL="285750" indent="-285750">
              <a:lnSpc>
                <a:spcPct val="150000"/>
              </a:lnSpc>
            </a:pPr>
            <a:r>
              <a:rPr lang="hr-HR" sz="2000" dirty="0"/>
              <a:t>omogućuje potpuno korištenje zaslona – </a:t>
            </a:r>
            <a:r>
              <a:rPr lang="hr-HR" sz="2000" b="1" dirty="0"/>
              <a:t>bez okluzije</a:t>
            </a:r>
          </a:p>
          <a:p>
            <a:pPr marL="285750" indent="-285750">
              <a:lnSpc>
                <a:spcPct val="150000"/>
              </a:lnSpc>
            </a:pPr>
            <a:r>
              <a:rPr lang="hr-HR" sz="2000" dirty="0"/>
              <a:t>beskontaktan unos </a:t>
            </a:r>
            <a:r>
              <a:rPr lang="hr-HR" sz="2000" b="1" dirty="0"/>
              <a:t>gestama</a:t>
            </a:r>
            <a:r>
              <a:rPr lang="hr-HR" sz="2000" dirty="0"/>
              <a:t> </a:t>
            </a:r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  <a:p>
            <a:pPr marL="742950" lvl="1" indent="-285750">
              <a:lnSpc>
                <a:spcPct val="150000"/>
              </a:lnSpc>
            </a:pPr>
            <a:endParaRPr lang="hr-HR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1C17FA-0717-40C0-9595-5FAB116AA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359" y="63406"/>
            <a:ext cx="4627568" cy="1922722"/>
          </a:xfrm>
          <a:prstGeom prst="rect">
            <a:avLst/>
          </a:prstGeom>
        </p:spPr>
      </p:pic>
      <p:sp>
        <p:nvSpPr>
          <p:cNvPr id="24" name="Google Shape;590;p39">
            <a:extLst>
              <a:ext uri="{FF2B5EF4-FFF2-40B4-BE49-F238E27FC236}">
                <a16:creationId xmlns:a16="http://schemas.microsoft.com/office/drawing/2014/main" id="{B807DD33-0ED4-4E8B-96CA-14533FE5A4A5}"/>
              </a:ext>
            </a:extLst>
          </p:cNvPr>
          <p:cNvSpPr/>
          <p:nvPr/>
        </p:nvSpPr>
        <p:spPr>
          <a:xfrm>
            <a:off x="943257" y="979060"/>
            <a:ext cx="164080" cy="290218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6431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729D63D-EA7C-4BF6-B45E-BBA8E3D4B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4" y="1693523"/>
            <a:ext cx="4203315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/>
              <a:t>Senzori</a:t>
            </a:r>
            <a:endParaRPr sz="2400"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16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00BF5-DCCB-4A43-9BC8-12F11E117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1" name="Google Shape;185;p21">
            <a:extLst>
              <a:ext uri="{FF2B5EF4-FFF2-40B4-BE49-F238E27FC236}">
                <a16:creationId xmlns:a16="http://schemas.microsoft.com/office/drawing/2014/main" id="{9236ADC1-5309-487B-9F89-C66412882A92}"/>
              </a:ext>
            </a:extLst>
          </p:cNvPr>
          <p:cNvCxnSpPr>
            <a:cxnSpLocks/>
          </p:cNvCxnSpPr>
          <p:nvPr/>
        </p:nvCxnSpPr>
        <p:spPr>
          <a:xfrm>
            <a:off x="3596640" y="2574848"/>
            <a:ext cx="5220937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" name="Google Shape;469;p39">
            <a:extLst>
              <a:ext uri="{FF2B5EF4-FFF2-40B4-BE49-F238E27FC236}">
                <a16:creationId xmlns:a16="http://schemas.microsoft.com/office/drawing/2014/main" id="{169D7AAA-1C99-42B6-AE25-1FD633BB5F40}"/>
              </a:ext>
            </a:extLst>
          </p:cNvPr>
          <p:cNvGrpSpPr/>
          <p:nvPr/>
        </p:nvGrpSpPr>
        <p:grpSpPr>
          <a:xfrm>
            <a:off x="1275994" y="2378727"/>
            <a:ext cx="284300" cy="335243"/>
            <a:chOff x="596350" y="929175"/>
            <a:chExt cx="407950" cy="497475"/>
          </a:xfrm>
        </p:grpSpPr>
        <p:sp>
          <p:nvSpPr>
            <p:cNvPr id="16" name="Google Shape;470;p39">
              <a:extLst>
                <a:ext uri="{FF2B5EF4-FFF2-40B4-BE49-F238E27FC236}">
                  <a16:creationId xmlns:a16="http://schemas.microsoft.com/office/drawing/2014/main" id="{99D7DFB7-1FE4-498A-8217-9C42209C0922}"/>
                </a:ext>
              </a:extLst>
            </p:cNvPr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1;p39">
              <a:extLst>
                <a:ext uri="{FF2B5EF4-FFF2-40B4-BE49-F238E27FC236}">
                  <a16:creationId xmlns:a16="http://schemas.microsoft.com/office/drawing/2014/main" id="{5C0DD087-9E02-452A-BAA5-48896D9CD59A}"/>
                </a:ext>
              </a:extLst>
            </p:cNvPr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2;p39">
              <a:extLst>
                <a:ext uri="{FF2B5EF4-FFF2-40B4-BE49-F238E27FC236}">
                  <a16:creationId xmlns:a16="http://schemas.microsoft.com/office/drawing/2014/main" id="{9750670E-9DF5-4E17-95B4-16ED985C63BA}"/>
                </a:ext>
              </a:extLst>
            </p:cNvPr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3;p39">
              <a:extLst>
                <a:ext uri="{FF2B5EF4-FFF2-40B4-BE49-F238E27FC236}">
                  <a16:creationId xmlns:a16="http://schemas.microsoft.com/office/drawing/2014/main" id="{347F1BEC-E4CD-4D9A-BC5F-5337B659015E}"/>
                </a:ext>
              </a:extLst>
            </p:cNvPr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4;p39">
              <a:extLst>
                <a:ext uri="{FF2B5EF4-FFF2-40B4-BE49-F238E27FC236}">
                  <a16:creationId xmlns:a16="http://schemas.microsoft.com/office/drawing/2014/main" id="{03C66FEA-9FB7-4D8E-B882-3987DB72E40F}"/>
                </a:ext>
              </a:extLst>
            </p:cNvPr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5;p39">
              <a:extLst>
                <a:ext uri="{FF2B5EF4-FFF2-40B4-BE49-F238E27FC236}">
                  <a16:creationId xmlns:a16="http://schemas.microsoft.com/office/drawing/2014/main" id="{96AC14C0-8555-48C9-87FF-C60B0C682230}"/>
                </a:ext>
              </a:extLst>
            </p:cNvPr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6;p39">
              <a:extLst>
                <a:ext uri="{FF2B5EF4-FFF2-40B4-BE49-F238E27FC236}">
                  <a16:creationId xmlns:a16="http://schemas.microsoft.com/office/drawing/2014/main" id="{99B22E3F-2DCA-4E25-8989-88C2F865475F}"/>
                </a:ext>
              </a:extLst>
            </p:cNvPr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188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DBBDE8-5463-4843-A1B8-8487E28D9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542614" y="912349"/>
            <a:ext cx="167945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/>
              <a:t>Senzori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714918" y="2239452"/>
            <a:ext cx="7714163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hr-HR" dirty="0"/>
              <a:t>senzor/pretvornik/mjerno osjetilo:</a:t>
            </a:r>
          </a:p>
          <a:p>
            <a:pPr lvl="1" indent="-381000">
              <a:spcBef>
                <a:spcPts val="600"/>
              </a:spcBef>
              <a:buSzPts val="2400"/>
              <a:buFont typeface="Wingdings" panose="05000000000000000000" pitchFamily="2" charset="2"/>
              <a:buChar char="Ø"/>
            </a:pPr>
            <a:r>
              <a:rPr lang="hr-HR" dirty="0"/>
              <a:t>dio mjernoga sustava u izravnom dodiru s </a:t>
            </a:r>
            <a:r>
              <a:rPr lang="hr-HR" b="1" dirty="0"/>
              <a:t>mjerenom veličinom </a:t>
            </a:r>
            <a:r>
              <a:rPr lang="hr-HR" dirty="0"/>
              <a:t>i daje izlazni signal ovisan o njezinu iznosu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17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590;p39">
            <a:extLst>
              <a:ext uri="{FF2B5EF4-FFF2-40B4-BE49-F238E27FC236}">
                <a16:creationId xmlns:a16="http://schemas.microsoft.com/office/drawing/2014/main" id="{B35D8504-4B80-4234-97DC-E3B26B3169C5}"/>
              </a:ext>
            </a:extLst>
          </p:cNvPr>
          <p:cNvSpPr/>
          <p:nvPr/>
        </p:nvSpPr>
        <p:spPr>
          <a:xfrm>
            <a:off x="943257" y="979060"/>
            <a:ext cx="164080" cy="290218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43924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3ACB2F-206D-4E33-BD77-E0646044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542614" y="912349"/>
            <a:ext cx="167945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/>
              <a:t>Senzori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093286" y="1700705"/>
            <a:ext cx="7714163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18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BEB330F-0625-4D0C-BA7F-2AB2C6743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45" y="1504737"/>
            <a:ext cx="7828309" cy="3153068"/>
          </a:xfrm>
          <a:prstGeom prst="rect">
            <a:avLst/>
          </a:prstGeom>
        </p:spPr>
      </p:pic>
      <p:sp>
        <p:nvSpPr>
          <p:cNvPr id="12" name="Google Shape;590;p39">
            <a:extLst>
              <a:ext uri="{FF2B5EF4-FFF2-40B4-BE49-F238E27FC236}">
                <a16:creationId xmlns:a16="http://schemas.microsoft.com/office/drawing/2014/main" id="{BD02F9EB-F2A3-409E-A8F0-6D0D7A92303B}"/>
              </a:ext>
            </a:extLst>
          </p:cNvPr>
          <p:cNvSpPr/>
          <p:nvPr/>
        </p:nvSpPr>
        <p:spPr>
          <a:xfrm>
            <a:off x="943257" y="979060"/>
            <a:ext cx="164080" cy="290218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69036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542614" y="912349"/>
            <a:ext cx="167945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/>
              <a:t>Senzori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387423" y="2031251"/>
            <a:ext cx="7714163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hr-HR" sz="2200" dirty="0"/>
              <a:t>senzor </a:t>
            </a:r>
            <a:r>
              <a:rPr lang="hr-HR" sz="2200" b="1" dirty="0"/>
              <a:t>ambijentalnog osvjetljenja</a:t>
            </a:r>
          </a:p>
          <a:p>
            <a:pPr marL="285750" indent="-285750"/>
            <a:endParaRPr lang="hr-HR" sz="2200" b="1" dirty="0"/>
          </a:p>
          <a:p>
            <a:pPr marL="285750" indent="-285750"/>
            <a:r>
              <a:rPr lang="hr-HR" sz="2200" dirty="0"/>
              <a:t>mjerenje razine svjetlosti u </a:t>
            </a:r>
          </a:p>
          <a:p>
            <a:pPr marL="0" indent="0">
              <a:buNone/>
            </a:pPr>
            <a:r>
              <a:rPr lang="hr-HR" sz="2200" dirty="0"/>
              <a:t>    jedinicama </a:t>
            </a:r>
            <a:r>
              <a:rPr lang="hr-HR" sz="2200" b="1" dirty="0"/>
              <a:t>luksa</a:t>
            </a:r>
          </a:p>
          <a:p>
            <a:pPr marL="0" indent="0">
              <a:buNone/>
            </a:pPr>
            <a:r>
              <a:rPr lang="hr-HR" sz="2200" dirty="0"/>
              <a:t>    (SI jedinica za </a:t>
            </a:r>
            <a:r>
              <a:rPr lang="hr-HR" sz="2200" b="1" dirty="0"/>
              <a:t>osvijetljenost</a:t>
            </a:r>
            <a:r>
              <a:rPr lang="hr-HR" sz="2200" dirty="0"/>
              <a:t> kojom se mjeri svjetlosni tok po      </a:t>
            </a:r>
          </a:p>
          <a:p>
            <a:pPr marL="0" indent="0">
              <a:buNone/>
            </a:pPr>
            <a:r>
              <a:rPr lang="hr-HR" sz="2200" dirty="0"/>
              <a:t>    jedinici površine)</a:t>
            </a:r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19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7DFE26-1027-470D-9578-C787B721F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623468"/>
              </p:ext>
            </p:extLst>
          </p:nvPr>
        </p:nvGraphicFramePr>
        <p:xfrm>
          <a:off x="5127439" y="0"/>
          <a:ext cx="4016561" cy="2674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168160" imgH="3441240" progId="">
                  <p:embed/>
                </p:oleObj>
              </mc:Choice>
              <mc:Fallback>
                <p:oleObj r:id="rId4" imgW="5168160" imgH="3441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27439" y="0"/>
                        <a:ext cx="4016561" cy="2674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Google Shape;590;p39">
            <a:extLst>
              <a:ext uri="{FF2B5EF4-FFF2-40B4-BE49-F238E27FC236}">
                <a16:creationId xmlns:a16="http://schemas.microsoft.com/office/drawing/2014/main" id="{56E1B748-ADB1-43AC-8CE4-3473614337E2}"/>
              </a:ext>
            </a:extLst>
          </p:cNvPr>
          <p:cNvSpPr/>
          <p:nvPr/>
        </p:nvSpPr>
        <p:spPr>
          <a:xfrm>
            <a:off x="943257" y="979060"/>
            <a:ext cx="164080" cy="290218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7011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B939A9-02EA-4638-8040-124875B19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4" y="1693523"/>
            <a:ext cx="4203315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/>
              <a:t>Pregled</a:t>
            </a:r>
            <a:endParaRPr sz="2400"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00BF5-DCCB-4A43-9BC8-12F11E117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1" name="Google Shape;185;p21">
            <a:extLst>
              <a:ext uri="{FF2B5EF4-FFF2-40B4-BE49-F238E27FC236}">
                <a16:creationId xmlns:a16="http://schemas.microsoft.com/office/drawing/2014/main" id="{9236ADC1-5309-487B-9F89-C66412882A92}"/>
              </a:ext>
            </a:extLst>
          </p:cNvPr>
          <p:cNvCxnSpPr>
            <a:cxnSpLocks/>
          </p:cNvCxnSpPr>
          <p:nvPr/>
        </p:nvCxnSpPr>
        <p:spPr>
          <a:xfrm>
            <a:off x="3291840" y="2562143"/>
            <a:ext cx="5525737" cy="12705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Google Shape;463;p39">
            <a:extLst>
              <a:ext uri="{FF2B5EF4-FFF2-40B4-BE49-F238E27FC236}">
                <a16:creationId xmlns:a16="http://schemas.microsoft.com/office/drawing/2014/main" id="{5983762D-DE57-4450-BFDD-52BF47E94290}"/>
              </a:ext>
            </a:extLst>
          </p:cNvPr>
          <p:cNvGrpSpPr/>
          <p:nvPr/>
        </p:nvGrpSpPr>
        <p:grpSpPr>
          <a:xfrm>
            <a:off x="1201274" y="2368317"/>
            <a:ext cx="399107" cy="410153"/>
            <a:chOff x="4630125" y="278900"/>
            <a:chExt cx="400675" cy="456675"/>
          </a:xfrm>
        </p:grpSpPr>
        <p:sp>
          <p:nvSpPr>
            <p:cNvPr id="25" name="Google Shape;464;p39">
              <a:extLst>
                <a:ext uri="{FF2B5EF4-FFF2-40B4-BE49-F238E27FC236}">
                  <a16:creationId xmlns:a16="http://schemas.microsoft.com/office/drawing/2014/main" id="{51FF5C50-8084-471C-B58F-C3EDC903A927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65;p39">
              <a:extLst>
                <a:ext uri="{FF2B5EF4-FFF2-40B4-BE49-F238E27FC236}">
                  <a16:creationId xmlns:a16="http://schemas.microsoft.com/office/drawing/2014/main" id="{902D79E6-AF9E-4C5B-8063-F889434F1945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66;p39">
              <a:extLst>
                <a:ext uri="{FF2B5EF4-FFF2-40B4-BE49-F238E27FC236}">
                  <a16:creationId xmlns:a16="http://schemas.microsoft.com/office/drawing/2014/main" id="{20B194FD-A904-48BD-8181-ACEC3F6ED559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7;p39">
              <a:extLst>
                <a:ext uri="{FF2B5EF4-FFF2-40B4-BE49-F238E27FC236}">
                  <a16:creationId xmlns:a16="http://schemas.microsoft.com/office/drawing/2014/main" id="{E37F4526-A30F-4FB3-A411-191C1A2BB3CB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74605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542614" y="912349"/>
            <a:ext cx="167945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/>
              <a:t>Senzori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19196" y="2239452"/>
            <a:ext cx="8905607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hr-HR" sz="2200" dirty="0"/>
              <a:t>do kraja 2004. godine oko 30% telefona prodanih u Europi imalo je senzore ambijentalnog svjetla [1]</a:t>
            </a:r>
          </a:p>
          <a:p>
            <a:pPr marL="285750" indent="-285750"/>
            <a:r>
              <a:rPr lang="hr-HR" sz="2200" dirty="0"/>
              <a:t>2016. godine 85% uređaja imalo je ugrađeni senzor ambijentalnog svjetla</a:t>
            </a:r>
            <a:endParaRPr lang="hr-HR" sz="2200" b="1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20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D28C64-016B-458D-9DFB-A3041646D48A}"/>
              </a:ext>
            </a:extLst>
          </p:cNvPr>
          <p:cNvSpPr txBox="1"/>
          <p:nvPr/>
        </p:nvSpPr>
        <p:spPr>
          <a:xfrm>
            <a:off x="889816" y="4380519"/>
            <a:ext cx="7641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Naitang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Chen (October 2005). </a:t>
            </a:r>
            <a:r>
              <a:rPr lang="en-US" b="0" i="0" u="sng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4"/>
              </a:rPr>
              <a:t>"The photometric sensor saves power for the mobile phone. </a:t>
            </a:r>
            <a:endParaRPr lang="hr-HR" b="0" i="0" u="sng" dirty="0">
              <a:solidFill>
                <a:srgbClr val="3366BB"/>
              </a:solidFill>
              <a:effectLst/>
              <a:latin typeface="Arial" panose="020B0604020202020204" pitchFamily="34" charset="0"/>
              <a:hlinkClick r:id="rId4"/>
            </a:endParaRPr>
          </a:p>
          <a:p>
            <a:pPr algn="l"/>
            <a:r>
              <a:rPr lang="en-US" b="0" i="0" u="sng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4"/>
              </a:rPr>
              <a:t>Properly controls the display light source to reduce power consumption"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www.2cm.com.tw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hr-HR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Archived from </a:t>
            </a:r>
            <a:r>
              <a:rPr lang="en-US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5"/>
              </a:rPr>
              <a:t>the original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on 2017-12-23. Retrieved 2019-02-12.</a:t>
            </a:r>
          </a:p>
        </p:txBody>
      </p:sp>
      <p:sp>
        <p:nvSpPr>
          <p:cNvPr id="11" name="Google Shape;590;p39">
            <a:extLst>
              <a:ext uri="{FF2B5EF4-FFF2-40B4-BE49-F238E27FC236}">
                <a16:creationId xmlns:a16="http://schemas.microsoft.com/office/drawing/2014/main" id="{69A36963-F01C-43B0-B427-5A4D3BA6B5AB}"/>
              </a:ext>
            </a:extLst>
          </p:cNvPr>
          <p:cNvSpPr/>
          <p:nvPr/>
        </p:nvSpPr>
        <p:spPr>
          <a:xfrm>
            <a:off x="943257" y="979060"/>
            <a:ext cx="164080" cy="290218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27761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21</a:t>
            </a:fld>
            <a:endParaRPr dirty="0">
              <a:solidFill>
                <a:schemeClr val="bg1"/>
              </a:solidFill>
            </a:endParaRPr>
          </a:p>
        </p:txBody>
      </p:sp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98" name="Picture 2" descr="Fig. 1.">
            <a:extLst>
              <a:ext uri="{FF2B5EF4-FFF2-40B4-BE49-F238E27FC236}">
                <a16:creationId xmlns:a16="http://schemas.microsoft.com/office/drawing/2014/main" id="{54E3DDDF-8567-434B-841A-836CB8710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97" y="49"/>
            <a:ext cx="4651330" cy="51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3F2DB-7A39-4A33-B6BE-72A5F1B9B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9" y="787948"/>
            <a:ext cx="5091427" cy="684401"/>
          </a:xfrm>
          <a:prstGeom prst="rect">
            <a:avLst/>
          </a:prstGeom>
        </p:spPr>
      </p:pic>
      <p:sp>
        <p:nvSpPr>
          <p:cNvPr id="21" name="Google Shape;125;p17">
            <a:extLst>
              <a:ext uri="{FF2B5EF4-FFF2-40B4-BE49-F238E27FC236}">
                <a16:creationId xmlns:a16="http://schemas.microsoft.com/office/drawing/2014/main" id="{1E8528D0-74D8-42E7-8E52-82CAA512F6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637651"/>
            <a:ext cx="4816288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hr-HR" sz="1700" dirty="0"/>
          </a:p>
          <a:p>
            <a:pPr lvl="0"/>
            <a:r>
              <a:rPr lang="hr-HR" sz="1700" dirty="0"/>
              <a:t>integrirani</a:t>
            </a:r>
            <a:r>
              <a:rPr lang="hr-HR" sz="1700" b="1" dirty="0"/>
              <a:t> svjelosni senzor </a:t>
            </a:r>
          </a:p>
          <a:p>
            <a:pPr lvl="0"/>
            <a:endParaRPr lang="hr-HR" sz="17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600" dirty="0"/>
              <a:t>podešavanje pozadinskog osvjetljenja zaslona ekrana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600" dirty="0"/>
              <a:t>odgovarajuće zatamnjivanje zaslona </a:t>
            </a:r>
          </a:p>
          <a:p>
            <a:pPr marL="558800" lvl="1" indent="0">
              <a:buNone/>
            </a:pPr>
            <a:r>
              <a:rPr lang="hr-HR" sz="1600" dirty="0"/>
              <a:t>        ovisno o razini ambijentalnog osvjetljenja</a:t>
            </a:r>
          </a:p>
          <a:p>
            <a:pPr marL="76200" lvl="0" indent="0">
              <a:buNone/>
            </a:pPr>
            <a:endParaRPr lang="hr-HR" sz="1700" dirty="0"/>
          </a:p>
          <a:p>
            <a:r>
              <a:rPr lang="hr-HR" sz="1700" dirty="0"/>
              <a:t>iskorišten za ADI: </a:t>
            </a:r>
            <a:r>
              <a:rPr lang="hr-HR" sz="1700" u="sng" dirty="0"/>
              <a:t>UI navigacija</a:t>
            </a:r>
          </a:p>
          <a:p>
            <a:pPr marL="76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val="266987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22</a:t>
            </a:fld>
            <a:endParaRPr dirty="0">
              <a:solidFill>
                <a:schemeClr val="bg1"/>
              </a:solidFill>
            </a:endParaRPr>
          </a:p>
        </p:txBody>
      </p:sp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8E82087-514B-476A-AEAC-EAD541478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" y="213522"/>
            <a:ext cx="9039854" cy="466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9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2B5A4F-DDAA-4A88-BFAA-C00C7C2B1B19}"/>
              </a:ext>
            </a:extLst>
          </p:cNvPr>
          <p:cNvSpPr/>
          <p:nvPr/>
        </p:nvSpPr>
        <p:spPr>
          <a:xfrm>
            <a:off x="820271" y="779928"/>
            <a:ext cx="524435" cy="564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23</a:t>
            </a:fld>
            <a:endParaRPr dirty="0">
              <a:solidFill>
                <a:schemeClr val="bg1"/>
              </a:solidFill>
            </a:endParaRPr>
          </a:p>
        </p:txBody>
      </p:sp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551329" y="1130149"/>
            <a:ext cx="8256121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E6A655A-80A5-49E4-80CF-8BE59A146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55" y="0"/>
            <a:ext cx="70896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85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24</a:t>
            </a:fld>
            <a:endParaRPr dirty="0">
              <a:solidFill>
                <a:schemeClr val="bg1"/>
              </a:solidFill>
            </a:endParaRPr>
          </a:p>
        </p:txBody>
      </p:sp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2400BAB-1EAF-4861-AB4D-87203A42B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829979"/>
            <a:ext cx="5372421" cy="60033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DEC2FCA-7C94-410C-96D7-8ECCC056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78" y="1449180"/>
            <a:ext cx="4350122" cy="34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25;p17">
            <a:extLst>
              <a:ext uri="{FF2B5EF4-FFF2-40B4-BE49-F238E27FC236}">
                <a16:creationId xmlns:a16="http://schemas.microsoft.com/office/drawing/2014/main" id="{1E8528D0-74D8-42E7-8E52-82CAA512F6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779" y="1287759"/>
            <a:ext cx="4816288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hr-HR" sz="1700" dirty="0"/>
          </a:p>
          <a:p>
            <a:pPr lvl="0"/>
            <a:r>
              <a:rPr lang="hr-HR" sz="1700" dirty="0"/>
              <a:t>integrirani</a:t>
            </a:r>
            <a:r>
              <a:rPr lang="hr-HR" sz="1700" b="1" dirty="0"/>
              <a:t> magnetometar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hr-HR" sz="13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600" dirty="0"/>
              <a:t>mjerenje jakosti Zemljinog magnetskog polja (geomagnetskog polja) (T)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hr-HR" sz="13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600" dirty="0"/>
              <a:t>ne radi samostalno – u navigacijskim aplikacijama radi u tandemu s </a:t>
            </a:r>
            <a:r>
              <a:rPr lang="hr-HR" sz="1600" b="1" dirty="0"/>
              <a:t>akcelerometrom</a:t>
            </a:r>
            <a:r>
              <a:rPr lang="hr-HR" sz="1600" dirty="0"/>
              <a:t> te </a:t>
            </a:r>
            <a:r>
              <a:rPr lang="hr-HR" sz="1600" b="1" dirty="0"/>
              <a:t>GPS-om</a:t>
            </a:r>
            <a:r>
              <a:rPr lang="hr-HR" sz="1600" dirty="0"/>
              <a:t> </a:t>
            </a:r>
            <a:r>
              <a:rPr lang="pl-PL" sz="1600" dirty="0"/>
              <a:t>kako bi znao gdje je točno uređaj </a:t>
            </a:r>
            <a:endParaRPr lang="hr-HR" sz="1600" dirty="0"/>
          </a:p>
          <a:p>
            <a:pPr marL="76200" lvl="0" indent="0">
              <a:buNone/>
            </a:pPr>
            <a:endParaRPr lang="hr-HR" sz="1700" dirty="0"/>
          </a:p>
          <a:p>
            <a:r>
              <a:rPr lang="hr-HR" sz="1700" dirty="0"/>
              <a:t>iskorišten za ADI: </a:t>
            </a:r>
            <a:r>
              <a:rPr lang="hr-HR" sz="1700" u="sng" dirty="0"/>
              <a:t>unos teksta/kao pokazivač</a:t>
            </a:r>
          </a:p>
          <a:p>
            <a:pPr marL="76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val="341961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25</a:t>
            </a:fld>
            <a:endParaRPr dirty="0">
              <a:solidFill>
                <a:schemeClr val="bg1"/>
              </a:solidFill>
            </a:endParaRPr>
          </a:p>
        </p:txBody>
      </p:sp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1635-69EB-403F-9213-04312C11D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Google Shape;125;p17">
            <a:extLst>
              <a:ext uri="{FF2B5EF4-FFF2-40B4-BE49-F238E27FC236}">
                <a16:creationId xmlns:a16="http://schemas.microsoft.com/office/drawing/2014/main" id="{5A5CF79D-C96A-4F58-A5B0-0F2C3EA179EC}"/>
              </a:ext>
            </a:extLst>
          </p:cNvPr>
          <p:cNvSpPr txBox="1">
            <a:spLocks/>
          </p:cNvSpPr>
          <p:nvPr/>
        </p:nvSpPr>
        <p:spPr>
          <a:xfrm>
            <a:off x="-120629" y="0"/>
            <a:ext cx="8543227" cy="13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lang="hr-HR" sz="17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800" dirty="0"/>
              <a:t>mapiranje lokacija permanentnog magneta s odgovarajućim očitanjima senzora</a:t>
            </a:r>
          </a:p>
          <a:p>
            <a:pPr marL="76200" indent="0">
              <a:lnSpc>
                <a:spcPct val="150000"/>
              </a:lnSpc>
              <a:spcBef>
                <a:spcPts val="0"/>
              </a:spcBef>
              <a:buFont typeface="Quattrocento Sans"/>
              <a:buNone/>
            </a:pPr>
            <a:endParaRPr lang="hr-HR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0EF1A-D9C7-48EF-9FB4-70487614F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9089"/>
            <a:ext cx="9144000" cy="42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9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26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1635-69EB-403F-9213-04312C11D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Google Shape;125;p17">
            <a:extLst>
              <a:ext uri="{FF2B5EF4-FFF2-40B4-BE49-F238E27FC236}">
                <a16:creationId xmlns:a16="http://schemas.microsoft.com/office/drawing/2014/main" id="{5A5CF79D-C96A-4F58-A5B0-0F2C3EA179EC}"/>
              </a:ext>
            </a:extLst>
          </p:cNvPr>
          <p:cNvSpPr txBox="1">
            <a:spLocks/>
          </p:cNvSpPr>
          <p:nvPr/>
        </p:nvSpPr>
        <p:spPr>
          <a:xfrm>
            <a:off x="300386" y="281973"/>
            <a:ext cx="8543227" cy="13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rPr lang="hr-HR" sz="1800" dirty="0"/>
              <a:t>predviđanje vrijednosti magnetskog polja za sve točke na određenom putu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600" dirty="0"/>
              <a:t>krivulja ili matematička funkcija koja najbolje pristaje nizu podatkovnih točaka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969768-B5D3-4555-8136-3B2AC0B24A27}"/>
              </a:ext>
            </a:extLst>
          </p:cNvPr>
          <p:cNvSpPr/>
          <p:nvPr/>
        </p:nvSpPr>
        <p:spPr>
          <a:xfrm>
            <a:off x="0" y="933219"/>
            <a:ext cx="9144000" cy="413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B9E54-9F01-4406-8B3B-169C2E74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890"/>
            <a:ext cx="9144000" cy="336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9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60ED-1FF3-4B68-AD5D-52B5B7E3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A2CEA-3623-48E6-98C6-561A68DD5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7E706-5AA6-49DF-A2D8-91891A49D3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5" name="Untitled">
            <a:hlinkClick r:id="" action="ppaction://media"/>
            <a:extLst>
              <a:ext uri="{FF2B5EF4-FFF2-40B4-BE49-F238E27FC236}">
                <a16:creationId xmlns:a16="http://schemas.microsoft.com/office/drawing/2014/main" id="{A3182D30-5691-4942-8D31-AD36A1ECC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28</a:t>
            </a:fld>
            <a:endParaRPr dirty="0">
              <a:solidFill>
                <a:schemeClr val="bg1"/>
              </a:solidFill>
            </a:endParaRPr>
          </a:p>
        </p:txBody>
      </p:sp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9E727E5-D4E5-46B1-BF65-53656678C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976"/>
            <a:ext cx="9144000" cy="4863548"/>
          </a:xfrm>
          <a:prstGeom prst="rect">
            <a:avLst/>
          </a:prstGeom>
        </p:spPr>
      </p:pic>
      <p:sp>
        <p:nvSpPr>
          <p:cNvPr id="13" name="Google Shape;125;p17">
            <a:extLst>
              <a:ext uri="{FF2B5EF4-FFF2-40B4-BE49-F238E27FC236}">
                <a16:creationId xmlns:a16="http://schemas.microsoft.com/office/drawing/2014/main" id="{452653AD-518B-4370-8D5F-90F9C0CFF5BA}"/>
              </a:ext>
            </a:extLst>
          </p:cNvPr>
          <p:cNvSpPr txBox="1">
            <a:spLocks/>
          </p:cNvSpPr>
          <p:nvPr/>
        </p:nvSpPr>
        <p:spPr>
          <a:xfrm>
            <a:off x="-64277" y="3524233"/>
            <a:ext cx="8543227" cy="13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lang="hr-HR" sz="1400" dirty="0"/>
          </a:p>
          <a:p>
            <a:r>
              <a:rPr lang="en-US" sz="1600" dirty="0" err="1"/>
              <a:t>pronalaženje</a:t>
            </a:r>
            <a:r>
              <a:rPr lang="en-US" sz="1600" dirty="0"/>
              <a:t> </a:t>
            </a:r>
            <a:r>
              <a:rPr lang="en-US" sz="1600" dirty="0" err="1"/>
              <a:t>funkcije</a:t>
            </a:r>
            <a:r>
              <a:rPr lang="en-US" sz="1600" dirty="0"/>
              <a:t> </a:t>
            </a:r>
            <a:r>
              <a:rPr lang="en-US" sz="1600" dirty="0" err="1"/>
              <a:t>koja</a:t>
            </a:r>
            <a:r>
              <a:rPr lang="en-US" sz="1600" dirty="0"/>
              <a:t> </a:t>
            </a:r>
            <a:r>
              <a:rPr lang="en-US" sz="1600" dirty="0" err="1"/>
              <a:t>prevodi</a:t>
            </a:r>
            <a:r>
              <a:rPr lang="en-US" sz="1600" dirty="0"/>
              <a:t> </a:t>
            </a:r>
            <a:r>
              <a:rPr lang="en-US" sz="1600" dirty="0" err="1"/>
              <a:t>očitanja</a:t>
            </a:r>
            <a:r>
              <a:rPr lang="hr-HR" sz="1600" dirty="0"/>
              <a:t> </a:t>
            </a:r>
            <a:r>
              <a:rPr lang="en-US" sz="1600" dirty="0" err="1"/>
              <a:t>magnetskog</a:t>
            </a:r>
            <a:r>
              <a:rPr lang="en-US" sz="1600" dirty="0"/>
              <a:t> </a:t>
            </a:r>
            <a:r>
              <a:rPr lang="en-US" sz="1600" dirty="0" err="1"/>
              <a:t>polja</a:t>
            </a:r>
            <a:r>
              <a:rPr lang="en-US" sz="1600" dirty="0"/>
              <a:t> </a:t>
            </a:r>
            <a:endParaRPr lang="hr-HR" sz="1600" dirty="0"/>
          </a:p>
          <a:p>
            <a:pPr marL="76200" indent="0">
              <a:buNone/>
            </a:pPr>
            <a:r>
              <a:rPr lang="hr-HR" sz="1600" dirty="0"/>
              <a:t>         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b="1" dirty="0" err="1"/>
              <a:t>senzora</a:t>
            </a:r>
            <a:r>
              <a:rPr lang="en-US" sz="1600" dirty="0"/>
              <a:t> </a:t>
            </a:r>
            <a:r>
              <a:rPr lang="en-US" sz="1600" dirty="0" err="1"/>
              <a:t>pametnog</a:t>
            </a:r>
            <a:r>
              <a:rPr lang="en-US" sz="1600" dirty="0"/>
              <a:t> </a:t>
            </a:r>
            <a:r>
              <a:rPr lang="en-US" sz="1600" dirty="0" err="1"/>
              <a:t>telefona</a:t>
            </a:r>
            <a:r>
              <a:rPr lang="en-US" sz="1600" dirty="0"/>
              <a:t> (B</a:t>
            </a:r>
            <a:r>
              <a:rPr lang="en-US" sz="1400" dirty="0"/>
              <a:t>x</a:t>
            </a:r>
            <a:r>
              <a:rPr lang="en-US" sz="1600" dirty="0"/>
              <a:t>, B</a:t>
            </a:r>
            <a:r>
              <a:rPr lang="en-US" sz="1400" dirty="0"/>
              <a:t>y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B</a:t>
            </a:r>
            <a:r>
              <a:rPr lang="en-US" sz="1400" dirty="0" err="1"/>
              <a:t>z</a:t>
            </a:r>
            <a:r>
              <a:rPr lang="en-US" sz="1600" dirty="0"/>
              <a:t>) </a:t>
            </a:r>
            <a:endParaRPr lang="hr-HR" sz="1600" dirty="0"/>
          </a:p>
          <a:p>
            <a:pPr marL="76200" indent="0">
              <a:buNone/>
            </a:pPr>
            <a:r>
              <a:rPr lang="hr-HR" sz="1600" dirty="0"/>
              <a:t>          </a:t>
            </a:r>
            <a:r>
              <a:rPr lang="en-US" sz="1600" dirty="0"/>
              <a:t>u </a:t>
            </a:r>
            <a:r>
              <a:rPr lang="en-US" sz="1600" b="1" dirty="0" err="1"/>
              <a:t>položaj</a:t>
            </a:r>
            <a:r>
              <a:rPr lang="en-US" sz="1600" b="1" dirty="0"/>
              <a:t> </a:t>
            </a:r>
            <a:r>
              <a:rPr lang="en-US" sz="1600" b="1" dirty="0" err="1"/>
              <a:t>pokazivača</a:t>
            </a:r>
            <a:r>
              <a:rPr lang="en-US" sz="1600" b="1" dirty="0"/>
              <a:t> </a:t>
            </a:r>
            <a:r>
              <a:rPr lang="en-US" sz="1600" dirty="0"/>
              <a:t>(P</a:t>
            </a:r>
            <a:r>
              <a:rPr lang="en-US" sz="1400" dirty="0"/>
              <a:t>x</a:t>
            </a:r>
            <a:r>
              <a:rPr lang="en-US" sz="1600" dirty="0"/>
              <a:t>, </a:t>
            </a:r>
            <a:r>
              <a:rPr lang="en-US" sz="1600" dirty="0" err="1"/>
              <a:t>P</a:t>
            </a:r>
            <a:r>
              <a:rPr lang="en-US" sz="1400" dirty="0" err="1"/>
              <a:t>y</a:t>
            </a:r>
            <a:r>
              <a:rPr lang="en-US" sz="1600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85558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29</a:t>
            </a:fld>
            <a:endParaRPr dirty="0">
              <a:solidFill>
                <a:schemeClr val="bg1"/>
              </a:solidFill>
            </a:endParaRPr>
          </a:p>
        </p:txBody>
      </p:sp>
      <p:cxnSp>
        <p:nvCxnSpPr>
          <p:cNvPr id="31" name="Google Shape;185;p21">
            <a:extLst>
              <a:ext uri="{FF2B5EF4-FFF2-40B4-BE49-F238E27FC236}">
                <a16:creationId xmlns:a16="http://schemas.microsoft.com/office/drawing/2014/main" id="{41D481B8-5E6D-4888-A788-D9FD4679E59F}"/>
              </a:ext>
            </a:extLst>
          </p:cNvPr>
          <p:cNvCxnSpPr>
            <a:cxnSpLocks/>
          </p:cNvCxnSpPr>
          <p:nvPr/>
        </p:nvCxnSpPr>
        <p:spPr>
          <a:xfrm>
            <a:off x="3060700" y="1130149"/>
            <a:ext cx="574675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1635-69EB-403F-9213-04312C11D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A7FF451-E629-4608-A961-F9F8A862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8" y="567649"/>
            <a:ext cx="7184370" cy="457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0FF4884D-7472-4D28-A180-3B0001EB4EC9}"/>
              </a:ext>
            </a:extLst>
          </p:cNvPr>
          <p:cNvSpPr txBox="1">
            <a:spLocks/>
          </p:cNvSpPr>
          <p:nvPr/>
        </p:nvSpPr>
        <p:spPr>
          <a:xfrm>
            <a:off x="0" y="-156047"/>
            <a:ext cx="8543227" cy="13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lang="hr-HR" sz="17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800" dirty="0"/>
              <a:t>koncept usmjeravanja </a:t>
            </a:r>
            <a:r>
              <a:rPr lang="hr-HR" sz="1800" b="1" dirty="0"/>
              <a:t>pokazivača</a:t>
            </a:r>
            <a:r>
              <a:rPr lang="hr-HR" sz="1800" dirty="0"/>
              <a:t> omogućen interakcijom na temelju magneta</a:t>
            </a:r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val="226500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B729843-3165-45A2-96F1-7DEE7A5EB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88827" y="906369"/>
            <a:ext cx="15715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Pregled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488827" y="1423639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hr-HR" sz="1600" dirty="0"/>
              <a:t>  interakcija čovjeka i računala (HCI: Human-Computer Interaction)</a:t>
            </a:r>
          </a:p>
          <a:p>
            <a:pPr marL="285750" indent="-285750">
              <a:lnSpc>
                <a:spcPct val="150000"/>
              </a:lnSpc>
            </a:pPr>
            <a:r>
              <a:rPr lang="hr-HR" sz="1600" dirty="0"/>
              <a:t>  HCI – mobilni uređaji</a:t>
            </a:r>
          </a:p>
          <a:p>
            <a:pPr marL="285750" indent="-285750">
              <a:lnSpc>
                <a:spcPct val="150000"/>
              </a:lnSpc>
            </a:pPr>
            <a:r>
              <a:rPr lang="hr-HR" sz="1600" dirty="0"/>
              <a:t>  HCI – mobilni uređaji sa zaslonom osjetljivim na dodir</a:t>
            </a:r>
          </a:p>
          <a:p>
            <a:pPr marL="285750" indent="-285750">
              <a:lnSpc>
                <a:spcPct val="150000"/>
              </a:lnSpc>
            </a:pPr>
            <a:r>
              <a:rPr lang="hr-HR" sz="1600" dirty="0"/>
              <a:t>  ADI – </a:t>
            </a:r>
            <a:r>
              <a:rPr lang="hr-HR" sz="1600" i="1" dirty="0"/>
              <a:t>around-device interaction </a:t>
            </a:r>
            <a:r>
              <a:rPr lang="hr-HR" sz="1600" dirty="0"/>
              <a:t>(interakcija oko uređaja)</a:t>
            </a:r>
          </a:p>
          <a:p>
            <a:pPr marL="742950" lvl="1" indent="-285750">
              <a:lnSpc>
                <a:spcPct val="150000"/>
              </a:lnSpc>
            </a:pPr>
            <a:r>
              <a:rPr lang="hr-HR" sz="1500" dirty="0"/>
              <a:t>rezultati trenutnih istraživanja</a:t>
            </a:r>
          </a:p>
          <a:p>
            <a:pPr marL="285750" indent="-285750">
              <a:lnSpc>
                <a:spcPct val="150000"/>
              </a:lnSpc>
            </a:pPr>
            <a:r>
              <a:rPr lang="hr-HR" sz="1600" dirty="0"/>
              <a:t>  senzori (pretvornici)</a:t>
            </a:r>
            <a:endParaRPr lang="hr-HR" sz="1400" dirty="0"/>
          </a:p>
          <a:p>
            <a:pPr marL="285750" indent="-285750">
              <a:lnSpc>
                <a:spcPct val="150000"/>
              </a:lnSpc>
            </a:pPr>
            <a:r>
              <a:rPr lang="hr-HR" sz="1600" dirty="0"/>
              <a:t>  daljni rad</a:t>
            </a:r>
            <a:endParaRPr sz="16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3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Google Shape;185;p21">
            <a:extLst>
              <a:ext uri="{FF2B5EF4-FFF2-40B4-BE49-F238E27FC236}">
                <a16:creationId xmlns:a16="http://schemas.microsoft.com/office/drawing/2014/main" id="{2B110828-E277-454F-8438-EC2BFFE19B1D}"/>
              </a:ext>
            </a:extLst>
          </p:cNvPr>
          <p:cNvCxnSpPr>
            <a:cxnSpLocks/>
          </p:cNvCxnSpPr>
          <p:nvPr/>
        </p:nvCxnSpPr>
        <p:spPr>
          <a:xfrm>
            <a:off x="2694709" y="1129738"/>
            <a:ext cx="6125441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9" name="Google Shape;463;p39">
            <a:extLst>
              <a:ext uri="{FF2B5EF4-FFF2-40B4-BE49-F238E27FC236}">
                <a16:creationId xmlns:a16="http://schemas.microsoft.com/office/drawing/2014/main" id="{A7F4192A-E964-4F3E-9424-7DB4AE223F2F}"/>
              </a:ext>
            </a:extLst>
          </p:cNvPr>
          <p:cNvGrpSpPr/>
          <p:nvPr/>
        </p:nvGrpSpPr>
        <p:grpSpPr>
          <a:xfrm>
            <a:off x="900115" y="999121"/>
            <a:ext cx="250365" cy="257294"/>
            <a:chOff x="4630125" y="278900"/>
            <a:chExt cx="400675" cy="456675"/>
          </a:xfrm>
        </p:grpSpPr>
        <p:sp>
          <p:nvSpPr>
            <p:cNvPr id="20" name="Google Shape;464;p39">
              <a:extLst>
                <a:ext uri="{FF2B5EF4-FFF2-40B4-BE49-F238E27FC236}">
                  <a16:creationId xmlns:a16="http://schemas.microsoft.com/office/drawing/2014/main" id="{5C76D3FA-9FE3-419F-9D3B-B9C16F10A1E9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5;p39">
              <a:extLst>
                <a:ext uri="{FF2B5EF4-FFF2-40B4-BE49-F238E27FC236}">
                  <a16:creationId xmlns:a16="http://schemas.microsoft.com/office/drawing/2014/main" id="{9762666B-3C53-4557-91B9-F0CC2CBF6D07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6;p39">
              <a:extLst>
                <a:ext uri="{FF2B5EF4-FFF2-40B4-BE49-F238E27FC236}">
                  <a16:creationId xmlns:a16="http://schemas.microsoft.com/office/drawing/2014/main" id="{8AC582D3-8E5D-4071-B931-ABB53BEE2F39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7;p39">
              <a:extLst>
                <a:ext uri="{FF2B5EF4-FFF2-40B4-BE49-F238E27FC236}">
                  <a16:creationId xmlns:a16="http://schemas.microsoft.com/office/drawing/2014/main" id="{473D51D1-71EE-485C-8BFC-C3F59AF674F4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8978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E69C-E244-486B-8669-7AC0AFA7E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51B77-1676-44DB-B580-EF171D604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4AB6E-6AEC-4A17-A5EA-5878437A3F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6" name="Untitled 2">
            <a:hlinkClick r:id="" action="ppaction://media"/>
            <a:extLst>
              <a:ext uri="{FF2B5EF4-FFF2-40B4-BE49-F238E27FC236}">
                <a16:creationId xmlns:a16="http://schemas.microsoft.com/office/drawing/2014/main" id="{AAD93C3F-20BA-41BE-9B7A-7ACF1062B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A4E55E8-3C60-4EBA-9577-8D03AB672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64ADB-CB71-41C0-916A-99B3E8E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68" y="920991"/>
            <a:ext cx="3878400" cy="435600"/>
          </a:xfrm>
        </p:spPr>
        <p:txBody>
          <a:bodyPr/>
          <a:lstStyle/>
          <a:p>
            <a:r>
              <a:rPr lang="hr-HR" dirty="0"/>
              <a:t>Daljnji rad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457B-FF0E-425E-B7E6-4F0AF8ED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042" y="1834450"/>
            <a:ext cx="7161977" cy="3112200"/>
          </a:xfrm>
        </p:spPr>
        <p:txBody>
          <a:bodyPr/>
          <a:lstStyle/>
          <a:p>
            <a:r>
              <a:rPr lang="hr-HR" b="1" dirty="0"/>
              <a:t>senzori</a:t>
            </a:r>
            <a:r>
              <a:rPr lang="hr-HR" dirty="0"/>
              <a:t> - prepoznavanje potpisa rukopisom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/>
              <a:t>na ekranu osjetljivom na dodir (tablet, smartphone)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BAB7E-03FB-4A0E-BCB1-E02F7DCB3E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31</a:t>
            </a:fld>
            <a:endParaRPr lang="en" dirty="0">
              <a:solidFill>
                <a:schemeClr val="bg1"/>
              </a:solidFill>
            </a:endParaRPr>
          </a:p>
        </p:txBody>
      </p:sp>
      <p:grpSp>
        <p:nvGrpSpPr>
          <p:cNvPr id="5" name="Google Shape;434;p39">
            <a:extLst>
              <a:ext uri="{FF2B5EF4-FFF2-40B4-BE49-F238E27FC236}">
                <a16:creationId xmlns:a16="http://schemas.microsoft.com/office/drawing/2014/main" id="{162CEC69-E2A8-4CD9-B85C-6E00067FDBB5}"/>
              </a:ext>
            </a:extLst>
          </p:cNvPr>
          <p:cNvGrpSpPr/>
          <p:nvPr/>
        </p:nvGrpSpPr>
        <p:grpSpPr>
          <a:xfrm>
            <a:off x="921693" y="987450"/>
            <a:ext cx="205264" cy="267753"/>
            <a:chOff x="590250" y="244200"/>
            <a:chExt cx="407975" cy="532175"/>
          </a:xfrm>
        </p:grpSpPr>
        <p:sp>
          <p:nvSpPr>
            <p:cNvPr id="6" name="Google Shape;435;p39">
              <a:extLst>
                <a:ext uri="{FF2B5EF4-FFF2-40B4-BE49-F238E27FC236}">
                  <a16:creationId xmlns:a16="http://schemas.microsoft.com/office/drawing/2014/main" id="{DD953ED3-A247-479F-BB11-84C56B5E9E01}"/>
                </a:ext>
              </a:extLst>
            </p:cNvPr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36;p39">
              <a:extLst>
                <a:ext uri="{FF2B5EF4-FFF2-40B4-BE49-F238E27FC236}">
                  <a16:creationId xmlns:a16="http://schemas.microsoft.com/office/drawing/2014/main" id="{A74DFE65-7436-465F-B21A-1C8AF3D36A8D}"/>
                </a:ext>
              </a:extLst>
            </p:cNvPr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37;p39">
              <a:extLst>
                <a:ext uri="{FF2B5EF4-FFF2-40B4-BE49-F238E27FC236}">
                  <a16:creationId xmlns:a16="http://schemas.microsoft.com/office/drawing/2014/main" id="{DEF3ECCA-1691-4BFF-8B7B-222691FED9D9}"/>
                </a:ext>
              </a:extLst>
            </p:cNvPr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38;p39">
              <a:extLst>
                <a:ext uri="{FF2B5EF4-FFF2-40B4-BE49-F238E27FC236}">
                  <a16:creationId xmlns:a16="http://schemas.microsoft.com/office/drawing/2014/main" id="{39FE36D4-1EC4-4D7A-AB46-6CA541A33741}"/>
                </a:ext>
              </a:extLst>
            </p:cNvPr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39;p39">
              <a:extLst>
                <a:ext uri="{FF2B5EF4-FFF2-40B4-BE49-F238E27FC236}">
                  <a16:creationId xmlns:a16="http://schemas.microsoft.com/office/drawing/2014/main" id="{73BFEC84-D9EF-423A-A0EF-1B855064B570}"/>
                </a:ext>
              </a:extLst>
            </p:cNvPr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0;p39">
              <a:extLst>
                <a:ext uri="{FF2B5EF4-FFF2-40B4-BE49-F238E27FC236}">
                  <a16:creationId xmlns:a16="http://schemas.microsoft.com/office/drawing/2014/main" id="{BAA0E544-9E43-4136-899E-CE1082C92E5D}"/>
                </a:ext>
              </a:extLst>
            </p:cNvPr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1;p39">
              <a:extLst>
                <a:ext uri="{FF2B5EF4-FFF2-40B4-BE49-F238E27FC236}">
                  <a16:creationId xmlns:a16="http://schemas.microsoft.com/office/drawing/2014/main" id="{56049E28-4561-4362-A8B5-9F3BA41D66D4}"/>
                </a:ext>
              </a:extLst>
            </p:cNvPr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2;p39">
              <a:extLst>
                <a:ext uri="{FF2B5EF4-FFF2-40B4-BE49-F238E27FC236}">
                  <a16:creationId xmlns:a16="http://schemas.microsoft.com/office/drawing/2014/main" id="{325307BB-10D3-4977-8416-0EFB9A9B1285}"/>
                </a:ext>
              </a:extLst>
            </p:cNvPr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3;p39">
              <a:extLst>
                <a:ext uri="{FF2B5EF4-FFF2-40B4-BE49-F238E27FC236}">
                  <a16:creationId xmlns:a16="http://schemas.microsoft.com/office/drawing/2014/main" id="{13C79466-7AB4-4522-89B0-F19AE97769D8}"/>
                </a:ext>
              </a:extLst>
            </p:cNvPr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44;p39">
              <a:extLst>
                <a:ext uri="{FF2B5EF4-FFF2-40B4-BE49-F238E27FC236}">
                  <a16:creationId xmlns:a16="http://schemas.microsoft.com/office/drawing/2014/main" id="{02E658AA-E4D6-4D21-85CF-6ACB707440A0}"/>
                </a:ext>
              </a:extLst>
            </p:cNvPr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45;p39">
              <a:extLst>
                <a:ext uri="{FF2B5EF4-FFF2-40B4-BE49-F238E27FC236}">
                  <a16:creationId xmlns:a16="http://schemas.microsoft.com/office/drawing/2014/main" id="{6E3A3110-F833-4989-BD23-A716532422BB}"/>
                </a:ext>
              </a:extLst>
            </p:cNvPr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46;p39">
              <a:extLst>
                <a:ext uri="{FF2B5EF4-FFF2-40B4-BE49-F238E27FC236}">
                  <a16:creationId xmlns:a16="http://schemas.microsoft.com/office/drawing/2014/main" id="{F110C71F-CB14-492E-B640-8E8ACDFD1427}"/>
                </a:ext>
              </a:extLst>
            </p:cNvPr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7;p39">
              <a:extLst>
                <a:ext uri="{FF2B5EF4-FFF2-40B4-BE49-F238E27FC236}">
                  <a16:creationId xmlns:a16="http://schemas.microsoft.com/office/drawing/2014/main" id="{52970C24-18EB-4BBB-A1F7-480FFF0EF94B}"/>
                </a:ext>
              </a:extLst>
            </p:cNvPr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8;p39">
              <a:extLst>
                <a:ext uri="{FF2B5EF4-FFF2-40B4-BE49-F238E27FC236}">
                  <a16:creationId xmlns:a16="http://schemas.microsoft.com/office/drawing/2014/main" id="{F46AEAAA-DEDC-4231-9D17-50D65851D531}"/>
                </a:ext>
              </a:extLst>
            </p:cNvPr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0" name="Google Shape;185;p21">
            <a:extLst>
              <a:ext uri="{FF2B5EF4-FFF2-40B4-BE49-F238E27FC236}">
                <a16:creationId xmlns:a16="http://schemas.microsoft.com/office/drawing/2014/main" id="{750E62FF-A1F8-4564-98CD-726C38203230}"/>
              </a:ext>
            </a:extLst>
          </p:cNvPr>
          <p:cNvCxnSpPr>
            <a:cxnSpLocks/>
          </p:cNvCxnSpPr>
          <p:nvPr/>
        </p:nvCxnSpPr>
        <p:spPr>
          <a:xfrm flipV="1">
            <a:off x="3058886" y="1131039"/>
            <a:ext cx="4757964" cy="2532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42721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B5DDD75-2588-4D42-A599-559E8CCB4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64ADB-CB71-41C0-916A-99B3E8E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68" y="920991"/>
            <a:ext cx="3878400" cy="435600"/>
          </a:xfrm>
        </p:spPr>
        <p:txBody>
          <a:bodyPr/>
          <a:lstStyle/>
          <a:p>
            <a:r>
              <a:rPr lang="hr-HR" dirty="0"/>
              <a:t>Daljnji rad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457B-FF0E-425E-B7E6-4F0AF8ED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297" y="1651423"/>
            <a:ext cx="7161977" cy="3112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sz="2800" dirty="0"/>
              <a:t>karakteristike potpisa: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r-HR" sz="2400" dirty="0"/>
              <a:t>brzina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r-HR" sz="2400" dirty="0"/>
              <a:t>broj gesti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r-HR" sz="2400" dirty="0"/>
              <a:t>prosječno trajanje gesti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r-HR" sz="2400" dirty="0"/>
              <a:t>zaobljenost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r-HR" sz="2400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BAB7E-03FB-4A0E-BCB1-E02F7DCB3E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32</a:t>
            </a:fld>
            <a:endParaRPr lang="en" dirty="0">
              <a:solidFill>
                <a:schemeClr val="bg1"/>
              </a:solidFill>
            </a:endParaRPr>
          </a:p>
        </p:txBody>
      </p:sp>
      <p:grpSp>
        <p:nvGrpSpPr>
          <p:cNvPr id="5" name="Google Shape;434;p39">
            <a:extLst>
              <a:ext uri="{FF2B5EF4-FFF2-40B4-BE49-F238E27FC236}">
                <a16:creationId xmlns:a16="http://schemas.microsoft.com/office/drawing/2014/main" id="{162CEC69-E2A8-4CD9-B85C-6E00067FDBB5}"/>
              </a:ext>
            </a:extLst>
          </p:cNvPr>
          <p:cNvGrpSpPr/>
          <p:nvPr/>
        </p:nvGrpSpPr>
        <p:grpSpPr>
          <a:xfrm>
            <a:off x="921693" y="987450"/>
            <a:ext cx="205264" cy="267753"/>
            <a:chOff x="590250" y="244200"/>
            <a:chExt cx="407975" cy="532175"/>
          </a:xfrm>
        </p:grpSpPr>
        <p:sp>
          <p:nvSpPr>
            <p:cNvPr id="6" name="Google Shape;435;p39">
              <a:extLst>
                <a:ext uri="{FF2B5EF4-FFF2-40B4-BE49-F238E27FC236}">
                  <a16:creationId xmlns:a16="http://schemas.microsoft.com/office/drawing/2014/main" id="{DD953ED3-A247-479F-BB11-84C56B5E9E01}"/>
                </a:ext>
              </a:extLst>
            </p:cNvPr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36;p39">
              <a:extLst>
                <a:ext uri="{FF2B5EF4-FFF2-40B4-BE49-F238E27FC236}">
                  <a16:creationId xmlns:a16="http://schemas.microsoft.com/office/drawing/2014/main" id="{A74DFE65-7436-465F-B21A-1C8AF3D36A8D}"/>
                </a:ext>
              </a:extLst>
            </p:cNvPr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37;p39">
              <a:extLst>
                <a:ext uri="{FF2B5EF4-FFF2-40B4-BE49-F238E27FC236}">
                  <a16:creationId xmlns:a16="http://schemas.microsoft.com/office/drawing/2014/main" id="{DEF3ECCA-1691-4BFF-8B7B-222691FED9D9}"/>
                </a:ext>
              </a:extLst>
            </p:cNvPr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38;p39">
              <a:extLst>
                <a:ext uri="{FF2B5EF4-FFF2-40B4-BE49-F238E27FC236}">
                  <a16:creationId xmlns:a16="http://schemas.microsoft.com/office/drawing/2014/main" id="{39FE36D4-1EC4-4D7A-AB46-6CA541A33741}"/>
                </a:ext>
              </a:extLst>
            </p:cNvPr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39;p39">
              <a:extLst>
                <a:ext uri="{FF2B5EF4-FFF2-40B4-BE49-F238E27FC236}">
                  <a16:creationId xmlns:a16="http://schemas.microsoft.com/office/drawing/2014/main" id="{73BFEC84-D9EF-423A-A0EF-1B855064B570}"/>
                </a:ext>
              </a:extLst>
            </p:cNvPr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0;p39">
              <a:extLst>
                <a:ext uri="{FF2B5EF4-FFF2-40B4-BE49-F238E27FC236}">
                  <a16:creationId xmlns:a16="http://schemas.microsoft.com/office/drawing/2014/main" id="{BAA0E544-9E43-4136-899E-CE1082C92E5D}"/>
                </a:ext>
              </a:extLst>
            </p:cNvPr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1;p39">
              <a:extLst>
                <a:ext uri="{FF2B5EF4-FFF2-40B4-BE49-F238E27FC236}">
                  <a16:creationId xmlns:a16="http://schemas.microsoft.com/office/drawing/2014/main" id="{56049E28-4561-4362-A8B5-9F3BA41D66D4}"/>
                </a:ext>
              </a:extLst>
            </p:cNvPr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2;p39">
              <a:extLst>
                <a:ext uri="{FF2B5EF4-FFF2-40B4-BE49-F238E27FC236}">
                  <a16:creationId xmlns:a16="http://schemas.microsoft.com/office/drawing/2014/main" id="{325307BB-10D3-4977-8416-0EFB9A9B1285}"/>
                </a:ext>
              </a:extLst>
            </p:cNvPr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3;p39">
              <a:extLst>
                <a:ext uri="{FF2B5EF4-FFF2-40B4-BE49-F238E27FC236}">
                  <a16:creationId xmlns:a16="http://schemas.microsoft.com/office/drawing/2014/main" id="{13C79466-7AB4-4522-89B0-F19AE97769D8}"/>
                </a:ext>
              </a:extLst>
            </p:cNvPr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44;p39">
              <a:extLst>
                <a:ext uri="{FF2B5EF4-FFF2-40B4-BE49-F238E27FC236}">
                  <a16:creationId xmlns:a16="http://schemas.microsoft.com/office/drawing/2014/main" id="{02E658AA-E4D6-4D21-85CF-6ACB707440A0}"/>
                </a:ext>
              </a:extLst>
            </p:cNvPr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45;p39">
              <a:extLst>
                <a:ext uri="{FF2B5EF4-FFF2-40B4-BE49-F238E27FC236}">
                  <a16:creationId xmlns:a16="http://schemas.microsoft.com/office/drawing/2014/main" id="{6E3A3110-F833-4989-BD23-A716532422BB}"/>
                </a:ext>
              </a:extLst>
            </p:cNvPr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46;p39">
              <a:extLst>
                <a:ext uri="{FF2B5EF4-FFF2-40B4-BE49-F238E27FC236}">
                  <a16:creationId xmlns:a16="http://schemas.microsoft.com/office/drawing/2014/main" id="{F110C71F-CB14-492E-B640-8E8ACDFD1427}"/>
                </a:ext>
              </a:extLst>
            </p:cNvPr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7;p39">
              <a:extLst>
                <a:ext uri="{FF2B5EF4-FFF2-40B4-BE49-F238E27FC236}">
                  <a16:creationId xmlns:a16="http://schemas.microsoft.com/office/drawing/2014/main" id="{52970C24-18EB-4BBB-A1F7-480FFF0EF94B}"/>
                </a:ext>
              </a:extLst>
            </p:cNvPr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8;p39">
              <a:extLst>
                <a:ext uri="{FF2B5EF4-FFF2-40B4-BE49-F238E27FC236}">
                  <a16:creationId xmlns:a16="http://schemas.microsoft.com/office/drawing/2014/main" id="{F46AEAAA-DEDC-4231-9D17-50D65851D531}"/>
                </a:ext>
              </a:extLst>
            </p:cNvPr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0" name="Google Shape;185;p21">
            <a:extLst>
              <a:ext uri="{FF2B5EF4-FFF2-40B4-BE49-F238E27FC236}">
                <a16:creationId xmlns:a16="http://schemas.microsoft.com/office/drawing/2014/main" id="{750E62FF-A1F8-4564-98CD-726C38203230}"/>
              </a:ext>
            </a:extLst>
          </p:cNvPr>
          <p:cNvCxnSpPr>
            <a:cxnSpLocks/>
          </p:cNvCxnSpPr>
          <p:nvPr/>
        </p:nvCxnSpPr>
        <p:spPr>
          <a:xfrm flipV="1">
            <a:off x="3058886" y="1131039"/>
            <a:ext cx="4757964" cy="2532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FEC9A783-8D68-4180-AB20-8D1348FDB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874" y="1896643"/>
            <a:ext cx="3928126" cy="20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58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A1C17D0-0F03-4BE5-9FA0-687674AC0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64ADB-CB71-41C0-916A-99B3E8E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68" y="920991"/>
            <a:ext cx="3878400" cy="435600"/>
          </a:xfrm>
        </p:spPr>
        <p:txBody>
          <a:bodyPr/>
          <a:lstStyle/>
          <a:p>
            <a:r>
              <a:rPr lang="hr-HR" dirty="0"/>
              <a:t>Daljnji rad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457B-FF0E-425E-B7E6-4F0AF8ED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22103" y="1502233"/>
            <a:ext cx="7161977" cy="3112200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Ø"/>
            </a:pPr>
            <a:r>
              <a:rPr lang="hr-HR" sz="2800" dirty="0"/>
              <a:t>slika         biometrijske odrednice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hr-H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BAB7E-03FB-4A0E-BCB1-E02F7DCB3E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33</a:t>
            </a:fld>
            <a:endParaRPr lang="en" dirty="0">
              <a:solidFill>
                <a:schemeClr val="bg1"/>
              </a:solidFill>
            </a:endParaRPr>
          </a:p>
        </p:txBody>
      </p:sp>
      <p:grpSp>
        <p:nvGrpSpPr>
          <p:cNvPr id="5" name="Google Shape;434;p39">
            <a:extLst>
              <a:ext uri="{FF2B5EF4-FFF2-40B4-BE49-F238E27FC236}">
                <a16:creationId xmlns:a16="http://schemas.microsoft.com/office/drawing/2014/main" id="{162CEC69-E2A8-4CD9-B85C-6E00067FDBB5}"/>
              </a:ext>
            </a:extLst>
          </p:cNvPr>
          <p:cNvGrpSpPr/>
          <p:nvPr/>
        </p:nvGrpSpPr>
        <p:grpSpPr>
          <a:xfrm>
            <a:off x="921693" y="987450"/>
            <a:ext cx="205264" cy="267753"/>
            <a:chOff x="590250" y="244200"/>
            <a:chExt cx="407975" cy="532175"/>
          </a:xfrm>
        </p:grpSpPr>
        <p:sp>
          <p:nvSpPr>
            <p:cNvPr id="6" name="Google Shape;435;p39">
              <a:extLst>
                <a:ext uri="{FF2B5EF4-FFF2-40B4-BE49-F238E27FC236}">
                  <a16:creationId xmlns:a16="http://schemas.microsoft.com/office/drawing/2014/main" id="{DD953ED3-A247-479F-BB11-84C56B5E9E01}"/>
                </a:ext>
              </a:extLst>
            </p:cNvPr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36;p39">
              <a:extLst>
                <a:ext uri="{FF2B5EF4-FFF2-40B4-BE49-F238E27FC236}">
                  <a16:creationId xmlns:a16="http://schemas.microsoft.com/office/drawing/2014/main" id="{A74DFE65-7436-465F-B21A-1C8AF3D36A8D}"/>
                </a:ext>
              </a:extLst>
            </p:cNvPr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37;p39">
              <a:extLst>
                <a:ext uri="{FF2B5EF4-FFF2-40B4-BE49-F238E27FC236}">
                  <a16:creationId xmlns:a16="http://schemas.microsoft.com/office/drawing/2014/main" id="{DEF3ECCA-1691-4BFF-8B7B-222691FED9D9}"/>
                </a:ext>
              </a:extLst>
            </p:cNvPr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38;p39">
              <a:extLst>
                <a:ext uri="{FF2B5EF4-FFF2-40B4-BE49-F238E27FC236}">
                  <a16:creationId xmlns:a16="http://schemas.microsoft.com/office/drawing/2014/main" id="{39FE36D4-1EC4-4D7A-AB46-6CA541A33741}"/>
                </a:ext>
              </a:extLst>
            </p:cNvPr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39;p39">
              <a:extLst>
                <a:ext uri="{FF2B5EF4-FFF2-40B4-BE49-F238E27FC236}">
                  <a16:creationId xmlns:a16="http://schemas.microsoft.com/office/drawing/2014/main" id="{73BFEC84-D9EF-423A-A0EF-1B855064B570}"/>
                </a:ext>
              </a:extLst>
            </p:cNvPr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0;p39">
              <a:extLst>
                <a:ext uri="{FF2B5EF4-FFF2-40B4-BE49-F238E27FC236}">
                  <a16:creationId xmlns:a16="http://schemas.microsoft.com/office/drawing/2014/main" id="{BAA0E544-9E43-4136-899E-CE1082C92E5D}"/>
                </a:ext>
              </a:extLst>
            </p:cNvPr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1;p39">
              <a:extLst>
                <a:ext uri="{FF2B5EF4-FFF2-40B4-BE49-F238E27FC236}">
                  <a16:creationId xmlns:a16="http://schemas.microsoft.com/office/drawing/2014/main" id="{56049E28-4561-4362-A8B5-9F3BA41D66D4}"/>
                </a:ext>
              </a:extLst>
            </p:cNvPr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2;p39">
              <a:extLst>
                <a:ext uri="{FF2B5EF4-FFF2-40B4-BE49-F238E27FC236}">
                  <a16:creationId xmlns:a16="http://schemas.microsoft.com/office/drawing/2014/main" id="{325307BB-10D3-4977-8416-0EFB9A9B1285}"/>
                </a:ext>
              </a:extLst>
            </p:cNvPr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3;p39">
              <a:extLst>
                <a:ext uri="{FF2B5EF4-FFF2-40B4-BE49-F238E27FC236}">
                  <a16:creationId xmlns:a16="http://schemas.microsoft.com/office/drawing/2014/main" id="{13C79466-7AB4-4522-89B0-F19AE97769D8}"/>
                </a:ext>
              </a:extLst>
            </p:cNvPr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44;p39">
              <a:extLst>
                <a:ext uri="{FF2B5EF4-FFF2-40B4-BE49-F238E27FC236}">
                  <a16:creationId xmlns:a16="http://schemas.microsoft.com/office/drawing/2014/main" id="{02E658AA-E4D6-4D21-85CF-6ACB707440A0}"/>
                </a:ext>
              </a:extLst>
            </p:cNvPr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45;p39">
              <a:extLst>
                <a:ext uri="{FF2B5EF4-FFF2-40B4-BE49-F238E27FC236}">
                  <a16:creationId xmlns:a16="http://schemas.microsoft.com/office/drawing/2014/main" id="{6E3A3110-F833-4989-BD23-A716532422BB}"/>
                </a:ext>
              </a:extLst>
            </p:cNvPr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46;p39">
              <a:extLst>
                <a:ext uri="{FF2B5EF4-FFF2-40B4-BE49-F238E27FC236}">
                  <a16:creationId xmlns:a16="http://schemas.microsoft.com/office/drawing/2014/main" id="{F110C71F-CB14-492E-B640-8E8ACDFD1427}"/>
                </a:ext>
              </a:extLst>
            </p:cNvPr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7;p39">
              <a:extLst>
                <a:ext uri="{FF2B5EF4-FFF2-40B4-BE49-F238E27FC236}">
                  <a16:creationId xmlns:a16="http://schemas.microsoft.com/office/drawing/2014/main" id="{52970C24-18EB-4BBB-A1F7-480FFF0EF94B}"/>
                </a:ext>
              </a:extLst>
            </p:cNvPr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8;p39">
              <a:extLst>
                <a:ext uri="{FF2B5EF4-FFF2-40B4-BE49-F238E27FC236}">
                  <a16:creationId xmlns:a16="http://schemas.microsoft.com/office/drawing/2014/main" id="{F46AEAAA-DEDC-4231-9D17-50D65851D531}"/>
                </a:ext>
              </a:extLst>
            </p:cNvPr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0" name="Google Shape;185;p21">
            <a:extLst>
              <a:ext uri="{FF2B5EF4-FFF2-40B4-BE49-F238E27FC236}">
                <a16:creationId xmlns:a16="http://schemas.microsoft.com/office/drawing/2014/main" id="{750E62FF-A1F8-4564-98CD-726C38203230}"/>
              </a:ext>
            </a:extLst>
          </p:cNvPr>
          <p:cNvCxnSpPr>
            <a:cxnSpLocks/>
          </p:cNvCxnSpPr>
          <p:nvPr/>
        </p:nvCxnSpPr>
        <p:spPr>
          <a:xfrm flipV="1">
            <a:off x="3058886" y="1131039"/>
            <a:ext cx="4757964" cy="2532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" name="Picture 2" descr="Two of These Mail Ballot Signatures Are by the Same Person. Which Ones? -  The New York Times">
            <a:extLst>
              <a:ext uri="{FF2B5EF4-FFF2-40B4-BE49-F238E27FC236}">
                <a16:creationId xmlns:a16="http://schemas.microsoft.com/office/drawing/2014/main" id="{FAB41A36-910C-411C-81FB-473837E8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40" y="2092574"/>
            <a:ext cx="3957134" cy="263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EF3E6F-AE76-4BB9-8EC3-C615245B9892}"/>
              </a:ext>
            </a:extLst>
          </p:cNvPr>
          <p:cNvCxnSpPr>
            <a:cxnSpLocks/>
          </p:cNvCxnSpPr>
          <p:nvPr/>
        </p:nvCxnSpPr>
        <p:spPr>
          <a:xfrm>
            <a:off x="1709624" y="1834420"/>
            <a:ext cx="46903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56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A1C17D0-0F03-4BE5-9FA0-687674AC0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64ADB-CB71-41C0-916A-99B3E8E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68" y="920991"/>
            <a:ext cx="3878400" cy="435600"/>
          </a:xfrm>
        </p:spPr>
        <p:txBody>
          <a:bodyPr/>
          <a:lstStyle/>
          <a:p>
            <a:r>
              <a:rPr lang="hr-HR" dirty="0"/>
              <a:t>Daljnji rad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457B-FF0E-425E-B7E6-4F0AF8ED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83468" y="1498925"/>
            <a:ext cx="4435197" cy="3112200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Ø"/>
            </a:pPr>
            <a:r>
              <a:rPr lang="hr-HR" sz="2400" dirty="0"/>
              <a:t>senzori, dodaci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hr-HR" sz="2800" dirty="0"/>
          </a:p>
          <a:p>
            <a:pPr lvl="2">
              <a:buFont typeface="Wingdings" panose="05000000000000000000" pitchFamily="2" charset="2"/>
              <a:buChar char="Ø"/>
            </a:pPr>
            <a:endParaRPr lang="hr-HR" sz="2800" dirty="0"/>
          </a:p>
          <a:p>
            <a:pPr lvl="2">
              <a:buFont typeface="Wingdings" panose="05000000000000000000" pitchFamily="2" charset="2"/>
              <a:buChar char="Ø"/>
            </a:pPr>
            <a:endParaRPr lang="hr-HR" sz="2800" dirty="0"/>
          </a:p>
          <a:p>
            <a:pPr lvl="2">
              <a:buFont typeface="Wingdings" panose="05000000000000000000" pitchFamily="2" charset="2"/>
              <a:buChar char="Ø"/>
            </a:pPr>
            <a:endParaRPr lang="hr-HR" sz="2800" dirty="0"/>
          </a:p>
          <a:p>
            <a:pPr lvl="5">
              <a:buFont typeface="Wingdings" panose="05000000000000000000" pitchFamily="2" charset="2"/>
              <a:buChar char="Ø"/>
            </a:pPr>
            <a:endParaRPr lang="hr-HR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BAB7E-03FB-4A0E-BCB1-E02F7DCB3E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34</a:t>
            </a:fld>
            <a:endParaRPr lang="en" dirty="0">
              <a:solidFill>
                <a:schemeClr val="bg1"/>
              </a:solidFill>
            </a:endParaRPr>
          </a:p>
        </p:txBody>
      </p:sp>
      <p:grpSp>
        <p:nvGrpSpPr>
          <p:cNvPr id="5" name="Google Shape;434;p39">
            <a:extLst>
              <a:ext uri="{FF2B5EF4-FFF2-40B4-BE49-F238E27FC236}">
                <a16:creationId xmlns:a16="http://schemas.microsoft.com/office/drawing/2014/main" id="{162CEC69-E2A8-4CD9-B85C-6E00067FDBB5}"/>
              </a:ext>
            </a:extLst>
          </p:cNvPr>
          <p:cNvGrpSpPr/>
          <p:nvPr/>
        </p:nvGrpSpPr>
        <p:grpSpPr>
          <a:xfrm>
            <a:off x="921693" y="987450"/>
            <a:ext cx="205264" cy="267753"/>
            <a:chOff x="590250" y="244200"/>
            <a:chExt cx="407975" cy="532175"/>
          </a:xfrm>
        </p:grpSpPr>
        <p:sp>
          <p:nvSpPr>
            <p:cNvPr id="6" name="Google Shape;435;p39">
              <a:extLst>
                <a:ext uri="{FF2B5EF4-FFF2-40B4-BE49-F238E27FC236}">
                  <a16:creationId xmlns:a16="http://schemas.microsoft.com/office/drawing/2014/main" id="{DD953ED3-A247-479F-BB11-84C56B5E9E01}"/>
                </a:ext>
              </a:extLst>
            </p:cNvPr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36;p39">
              <a:extLst>
                <a:ext uri="{FF2B5EF4-FFF2-40B4-BE49-F238E27FC236}">
                  <a16:creationId xmlns:a16="http://schemas.microsoft.com/office/drawing/2014/main" id="{A74DFE65-7436-465F-B21A-1C8AF3D36A8D}"/>
                </a:ext>
              </a:extLst>
            </p:cNvPr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37;p39">
              <a:extLst>
                <a:ext uri="{FF2B5EF4-FFF2-40B4-BE49-F238E27FC236}">
                  <a16:creationId xmlns:a16="http://schemas.microsoft.com/office/drawing/2014/main" id="{DEF3ECCA-1691-4BFF-8B7B-222691FED9D9}"/>
                </a:ext>
              </a:extLst>
            </p:cNvPr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38;p39">
              <a:extLst>
                <a:ext uri="{FF2B5EF4-FFF2-40B4-BE49-F238E27FC236}">
                  <a16:creationId xmlns:a16="http://schemas.microsoft.com/office/drawing/2014/main" id="{39FE36D4-1EC4-4D7A-AB46-6CA541A33741}"/>
                </a:ext>
              </a:extLst>
            </p:cNvPr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39;p39">
              <a:extLst>
                <a:ext uri="{FF2B5EF4-FFF2-40B4-BE49-F238E27FC236}">
                  <a16:creationId xmlns:a16="http://schemas.microsoft.com/office/drawing/2014/main" id="{73BFEC84-D9EF-423A-A0EF-1B855064B570}"/>
                </a:ext>
              </a:extLst>
            </p:cNvPr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0;p39">
              <a:extLst>
                <a:ext uri="{FF2B5EF4-FFF2-40B4-BE49-F238E27FC236}">
                  <a16:creationId xmlns:a16="http://schemas.microsoft.com/office/drawing/2014/main" id="{BAA0E544-9E43-4136-899E-CE1082C92E5D}"/>
                </a:ext>
              </a:extLst>
            </p:cNvPr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1;p39">
              <a:extLst>
                <a:ext uri="{FF2B5EF4-FFF2-40B4-BE49-F238E27FC236}">
                  <a16:creationId xmlns:a16="http://schemas.microsoft.com/office/drawing/2014/main" id="{56049E28-4561-4362-A8B5-9F3BA41D66D4}"/>
                </a:ext>
              </a:extLst>
            </p:cNvPr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2;p39">
              <a:extLst>
                <a:ext uri="{FF2B5EF4-FFF2-40B4-BE49-F238E27FC236}">
                  <a16:creationId xmlns:a16="http://schemas.microsoft.com/office/drawing/2014/main" id="{325307BB-10D3-4977-8416-0EFB9A9B1285}"/>
                </a:ext>
              </a:extLst>
            </p:cNvPr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3;p39">
              <a:extLst>
                <a:ext uri="{FF2B5EF4-FFF2-40B4-BE49-F238E27FC236}">
                  <a16:creationId xmlns:a16="http://schemas.microsoft.com/office/drawing/2014/main" id="{13C79466-7AB4-4522-89B0-F19AE97769D8}"/>
                </a:ext>
              </a:extLst>
            </p:cNvPr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44;p39">
              <a:extLst>
                <a:ext uri="{FF2B5EF4-FFF2-40B4-BE49-F238E27FC236}">
                  <a16:creationId xmlns:a16="http://schemas.microsoft.com/office/drawing/2014/main" id="{02E658AA-E4D6-4D21-85CF-6ACB707440A0}"/>
                </a:ext>
              </a:extLst>
            </p:cNvPr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45;p39">
              <a:extLst>
                <a:ext uri="{FF2B5EF4-FFF2-40B4-BE49-F238E27FC236}">
                  <a16:creationId xmlns:a16="http://schemas.microsoft.com/office/drawing/2014/main" id="{6E3A3110-F833-4989-BD23-A716532422BB}"/>
                </a:ext>
              </a:extLst>
            </p:cNvPr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46;p39">
              <a:extLst>
                <a:ext uri="{FF2B5EF4-FFF2-40B4-BE49-F238E27FC236}">
                  <a16:creationId xmlns:a16="http://schemas.microsoft.com/office/drawing/2014/main" id="{F110C71F-CB14-492E-B640-8E8ACDFD1427}"/>
                </a:ext>
              </a:extLst>
            </p:cNvPr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7;p39">
              <a:extLst>
                <a:ext uri="{FF2B5EF4-FFF2-40B4-BE49-F238E27FC236}">
                  <a16:creationId xmlns:a16="http://schemas.microsoft.com/office/drawing/2014/main" id="{52970C24-18EB-4BBB-A1F7-480FFF0EF94B}"/>
                </a:ext>
              </a:extLst>
            </p:cNvPr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8;p39">
              <a:extLst>
                <a:ext uri="{FF2B5EF4-FFF2-40B4-BE49-F238E27FC236}">
                  <a16:creationId xmlns:a16="http://schemas.microsoft.com/office/drawing/2014/main" id="{F46AEAAA-DEDC-4231-9D17-50D65851D531}"/>
                </a:ext>
              </a:extLst>
            </p:cNvPr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0" name="Google Shape;185;p21">
            <a:extLst>
              <a:ext uri="{FF2B5EF4-FFF2-40B4-BE49-F238E27FC236}">
                <a16:creationId xmlns:a16="http://schemas.microsoft.com/office/drawing/2014/main" id="{750E62FF-A1F8-4564-98CD-726C38203230}"/>
              </a:ext>
            </a:extLst>
          </p:cNvPr>
          <p:cNvCxnSpPr>
            <a:cxnSpLocks/>
          </p:cNvCxnSpPr>
          <p:nvPr/>
        </p:nvCxnSpPr>
        <p:spPr>
          <a:xfrm flipV="1">
            <a:off x="3058886" y="1131039"/>
            <a:ext cx="4757964" cy="2532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8BE932F-B839-4FC1-9687-341DFF6C7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53" y="2209179"/>
            <a:ext cx="2918777" cy="2525515"/>
          </a:xfrm>
          <a:prstGeom prst="rect">
            <a:avLst/>
          </a:prstGeom>
        </p:spPr>
      </p:pic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DDE6898E-8FCC-4DDE-98A5-670D07AABD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647343"/>
              </p:ext>
            </p:extLst>
          </p:nvPr>
        </p:nvGraphicFramePr>
        <p:xfrm>
          <a:off x="3298319" y="0"/>
          <a:ext cx="5845682" cy="3195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2247440" imgH="23060160" progId="">
                  <p:embed/>
                </p:oleObj>
              </mc:Choice>
              <mc:Fallback>
                <p:oleObj r:id="rId4" imgW="42247440" imgH="23060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98319" y="0"/>
                        <a:ext cx="5845682" cy="3195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97A5FE4-DD89-48C5-9A3D-A17520D34092}"/>
              </a:ext>
            </a:extLst>
          </p:cNvPr>
          <p:cNvSpPr txBox="1">
            <a:spLocks/>
          </p:cNvSpPr>
          <p:nvPr/>
        </p:nvSpPr>
        <p:spPr>
          <a:xfrm>
            <a:off x="2775656" y="3682983"/>
            <a:ext cx="6128032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2">
              <a:buFont typeface="Wingdings" panose="05000000000000000000" pitchFamily="2" charset="2"/>
              <a:buChar char="Ø"/>
            </a:pPr>
            <a:r>
              <a:rPr lang="hr-HR" sz="2400" dirty="0"/>
              <a:t>optimalan skup senzora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hr-HR" sz="2800" dirty="0"/>
          </a:p>
          <a:p>
            <a:pPr lvl="2">
              <a:buFont typeface="Wingdings" panose="05000000000000000000" pitchFamily="2" charset="2"/>
              <a:buChar char="Ø"/>
            </a:pPr>
            <a:endParaRPr lang="hr-HR" sz="2800" dirty="0"/>
          </a:p>
          <a:p>
            <a:pPr lvl="2">
              <a:buFont typeface="Wingdings" panose="05000000000000000000" pitchFamily="2" charset="2"/>
              <a:buChar char="Ø"/>
            </a:pPr>
            <a:endParaRPr lang="hr-HR" sz="2800" dirty="0"/>
          </a:p>
          <a:p>
            <a:pPr lvl="2">
              <a:buFont typeface="Wingdings" panose="05000000000000000000" pitchFamily="2" charset="2"/>
              <a:buChar char="Ø"/>
            </a:pPr>
            <a:endParaRPr lang="hr-HR" sz="2800" dirty="0"/>
          </a:p>
          <a:p>
            <a:pPr lvl="5">
              <a:buFont typeface="Wingdings" panose="05000000000000000000" pitchFamily="2" charset="2"/>
              <a:buChar char="Ø"/>
            </a:pPr>
            <a:endParaRPr lang="hr-HR" sz="2600" dirty="0"/>
          </a:p>
        </p:txBody>
      </p:sp>
    </p:spTree>
    <p:extLst>
      <p:ext uri="{BB962C8B-B14F-4D97-AF65-F5344CB8AC3E}">
        <p14:creationId xmlns:p14="http://schemas.microsoft.com/office/powerpoint/2010/main" val="1396240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6"/>
          <p:cNvSpPr txBox="1">
            <a:spLocks noGrp="1"/>
          </p:cNvSpPr>
          <p:nvPr>
            <p:ph type="subTitle" idx="4294967295"/>
          </p:nvPr>
        </p:nvSpPr>
        <p:spPr>
          <a:xfrm>
            <a:off x="2371624" y="1976350"/>
            <a:ext cx="6389603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3600" b="1" i="1" dirty="0">
                <a:latin typeface="Lora"/>
                <a:ea typeface="Lora"/>
                <a:cs typeface="Lora"/>
                <a:sym typeface="Lora"/>
              </a:rPr>
              <a:t>Pitanja </a:t>
            </a:r>
            <a:r>
              <a:rPr lang="en" sz="3600" b="1" i="1" dirty="0">
                <a:latin typeface="Lora"/>
                <a:ea typeface="Lora"/>
                <a:cs typeface="Lora"/>
                <a:sym typeface="Lora"/>
              </a:rPr>
              <a:t>?</a:t>
            </a:r>
            <a:endParaRPr sz="3600" b="1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cxnSp>
        <p:nvCxnSpPr>
          <p:cNvPr id="395" name="Google Shape;395;p36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6" name="Google Shape;396;p36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594045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800" dirty="0"/>
              <a:t>Hvala na pažnji</a:t>
            </a:r>
            <a:endParaRPr sz="4800" dirty="0"/>
          </a:p>
        </p:txBody>
      </p:sp>
      <p:cxnSp>
        <p:nvCxnSpPr>
          <p:cNvPr id="397" name="Google Shape;397;p36"/>
          <p:cNvCxnSpPr>
            <a:cxnSpLocks/>
          </p:cNvCxnSpPr>
          <p:nvPr/>
        </p:nvCxnSpPr>
        <p:spPr>
          <a:xfrm>
            <a:off x="7120218" y="1428750"/>
            <a:ext cx="2023682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8" name="Google Shape;398;p36"/>
          <p:cNvSpPr/>
          <p:nvPr/>
        </p:nvSpPr>
        <p:spPr>
          <a:xfrm>
            <a:off x="831925" y="859175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" name="Google Shape;399;p36"/>
          <p:cNvGrpSpPr/>
          <p:nvPr/>
        </p:nvGrpSpPr>
        <p:grpSpPr>
          <a:xfrm>
            <a:off x="1148888" y="1190759"/>
            <a:ext cx="505722" cy="475767"/>
            <a:chOff x="5972700" y="2330200"/>
            <a:chExt cx="411625" cy="387275"/>
          </a:xfrm>
        </p:grpSpPr>
        <p:sp>
          <p:nvSpPr>
            <p:cNvPr id="400" name="Google Shape;400;p3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11" name="Google Shape;85;p13">
            <a:extLst>
              <a:ext uri="{FF2B5EF4-FFF2-40B4-BE49-F238E27FC236}">
                <a16:creationId xmlns:a16="http://schemas.microsoft.com/office/drawing/2014/main" id="{D3B7B81A-8195-4030-9083-A2FEA4783F8C}"/>
              </a:ext>
            </a:extLst>
          </p:cNvPr>
          <p:cNvSpPr/>
          <p:nvPr/>
        </p:nvSpPr>
        <p:spPr>
          <a:xfrm>
            <a:off x="-100" y="4248933"/>
            <a:ext cx="9144000" cy="9798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4;p13">
            <a:extLst>
              <a:ext uri="{FF2B5EF4-FFF2-40B4-BE49-F238E27FC236}">
                <a16:creationId xmlns:a16="http://schemas.microsoft.com/office/drawing/2014/main" id="{9E9F0ACF-5152-4A4B-B6B1-369C24217767}"/>
              </a:ext>
            </a:extLst>
          </p:cNvPr>
          <p:cNvSpPr txBox="1"/>
          <p:nvPr/>
        </p:nvSpPr>
        <p:spPr>
          <a:xfrm>
            <a:off x="3133991" y="4291059"/>
            <a:ext cx="6205556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1" i="1" dirty="0">
                <a:latin typeface="Lora"/>
                <a:ea typeface="Lora"/>
                <a:cs typeface="Lora"/>
                <a:sym typeface="Lora"/>
              </a:rPr>
              <a:t>More info on how to use this template at </a:t>
            </a:r>
            <a:r>
              <a:rPr lang="en" sz="1100" b="1" i="1" u="sng" dirty="0">
                <a:latin typeface="Lora"/>
                <a:ea typeface="Lora"/>
                <a:cs typeface="Lora"/>
                <a:sym typeface="Lora"/>
                <a:hlinkClick r:id="rId3"/>
              </a:rPr>
              <a:t>www.slidescarnival.com/help-use-presentation-template</a:t>
            </a:r>
            <a:endParaRPr sz="1100" b="1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i="1" dirty="0">
                <a:latin typeface="Lora"/>
                <a:ea typeface="Lora"/>
                <a:cs typeface="Lora"/>
                <a:sym typeface="Lora"/>
              </a:rPr>
              <a:t>This template is free to use under </a:t>
            </a:r>
            <a:r>
              <a:rPr lang="en" sz="1100" i="1" u="sng" dirty="0">
                <a:latin typeface="Lora"/>
                <a:ea typeface="Lora"/>
                <a:cs typeface="Lora"/>
                <a:sym typeface="Lora"/>
                <a:hlinkClick r:id="rId4"/>
              </a:rPr>
              <a:t>Creative Commons Attribution license</a:t>
            </a:r>
            <a:r>
              <a:rPr lang="en" sz="1100" i="1" dirty="0">
                <a:latin typeface="Lora"/>
                <a:ea typeface="Lora"/>
                <a:cs typeface="Lora"/>
                <a:sym typeface="Lora"/>
              </a:rPr>
              <a:t>. </a:t>
            </a:r>
            <a:endParaRPr sz="1100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100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100" i="1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" name="Google Shape;1345;p42">
            <a:hlinkClick r:id="rId5"/>
            <a:extLst>
              <a:ext uri="{FF2B5EF4-FFF2-40B4-BE49-F238E27FC236}">
                <a16:creationId xmlns:a16="http://schemas.microsoft.com/office/drawing/2014/main" id="{1CF61C72-E99C-459D-B420-8CD9DE57AFA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371" y="4429009"/>
            <a:ext cx="2291150" cy="5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A heat map of the multidisciplinary field of HCI @ Alan Dix">
            <a:extLst>
              <a:ext uri="{FF2B5EF4-FFF2-40B4-BE49-F238E27FC236}">
                <a16:creationId xmlns:a16="http://schemas.microsoft.com/office/drawing/2014/main" id="{9D7D9F24-959E-4C49-B634-371D4753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76" y="1256415"/>
            <a:ext cx="3887124" cy="31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4A808A-79B4-4D4B-99FA-9ADCE1AD0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34778" y="906369"/>
            <a:ext cx="395796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Interakcija čovjeka i računala (HCI)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78006" y="1796888"/>
            <a:ext cx="647151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hr-HR" sz="1800" dirty="0"/>
              <a:t>    </a:t>
            </a:r>
            <a:r>
              <a:rPr lang="hr-HR" sz="1800" b="1" dirty="0"/>
              <a:t>Što je HCI?</a:t>
            </a:r>
          </a:p>
          <a:p>
            <a:pPr marL="285750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r>
              <a:rPr lang="hr-HR" sz="1600" dirty="0"/>
              <a:t> znanstvena disciplina koja se bavi planiranjem i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r-HR" sz="1600" dirty="0"/>
              <a:t>       dizajnom interakcije između čovjeka i stroja:</a:t>
            </a:r>
          </a:p>
          <a:p>
            <a:pPr marL="1657350" lvl="3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1400" dirty="0"/>
              <a:t>računalo, automobil, zrakoplov, centrala, …	 </a:t>
            </a:r>
          </a:p>
          <a:p>
            <a:pPr marL="742950" lvl="1" indent="-285750">
              <a:lnSpc>
                <a:spcPct val="150000"/>
              </a:lnSpc>
            </a:pPr>
            <a:endParaRPr lang="en-US" sz="14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4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9" name="Google Shape;463;p39">
            <a:extLst>
              <a:ext uri="{FF2B5EF4-FFF2-40B4-BE49-F238E27FC236}">
                <a16:creationId xmlns:a16="http://schemas.microsoft.com/office/drawing/2014/main" id="{A7F4192A-E964-4F3E-9424-7DB4AE223F2F}"/>
              </a:ext>
            </a:extLst>
          </p:cNvPr>
          <p:cNvGrpSpPr/>
          <p:nvPr/>
        </p:nvGrpSpPr>
        <p:grpSpPr>
          <a:xfrm>
            <a:off x="900115" y="999121"/>
            <a:ext cx="250365" cy="257294"/>
            <a:chOff x="4630125" y="278900"/>
            <a:chExt cx="400675" cy="456675"/>
          </a:xfrm>
        </p:grpSpPr>
        <p:sp>
          <p:nvSpPr>
            <p:cNvPr id="20" name="Google Shape;464;p39">
              <a:extLst>
                <a:ext uri="{FF2B5EF4-FFF2-40B4-BE49-F238E27FC236}">
                  <a16:creationId xmlns:a16="http://schemas.microsoft.com/office/drawing/2014/main" id="{5C76D3FA-9FE3-419F-9D3B-B9C16F10A1E9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5;p39">
              <a:extLst>
                <a:ext uri="{FF2B5EF4-FFF2-40B4-BE49-F238E27FC236}">
                  <a16:creationId xmlns:a16="http://schemas.microsoft.com/office/drawing/2014/main" id="{9762666B-3C53-4557-91B9-F0CC2CBF6D07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6;p39">
              <a:extLst>
                <a:ext uri="{FF2B5EF4-FFF2-40B4-BE49-F238E27FC236}">
                  <a16:creationId xmlns:a16="http://schemas.microsoft.com/office/drawing/2014/main" id="{8AC582D3-8E5D-4071-B931-ABB53BEE2F39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7;p39">
              <a:extLst>
                <a:ext uri="{FF2B5EF4-FFF2-40B4-BE49-F238E27FC236}">
                  <a16:creationId xmlns:a16="http://schemas.microsoft.com/office/drawing/2014/main" id="{473D51D1-71EE-485C-8BFC-C3F59AF674F4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003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64A808A-79B4-4D4B-99FA-9ADCE1AD0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34778" y="906369"/>
            <a:ext cx="395796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Interakcija čovjeka i računala (HCI)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374851" y="1699011"/>
            <a:ext cx="647151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hr-HR" sz="1800" dirty="0"/>
              <a:t>    </a:t>
            </a:r>
            <a:r>
              <a:rPr lang="hr-HR" sz="1800" b="1" dirty="0"/>
              <a:t>cilj: </a:t>
            </a:r>
          </a:p>
          <a:p>
            <a:pPr marL="285750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r>
              <a:rPr lang="hr-HR" sz="1600" dirty="0"/>
              <a:t>upotrebljiv, funkcionalan računalni sustav</a:t>
            </a:r>
          </a:p>
          <a:p>
            <a:pPr marL="742950" lvl="1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r>
              <a:rPr lang="hr-HR" sz="1600" dirty="0"/>
              <a:t>jednostavna, učinkovita komunikacija</a:t>
            </a:r>
          </a:p>
          <a:p>
            <a:pPr marL="742950" lvl="1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r>
              <a:rPr lang="hr-HR" sz="1600" b="1" dirty="0"/>
              <a:t>obavljanje željenog zadatka</a:t>
            </a:r>
          </a:p>
          <a:p>
            <a:pPr marL="742950" lvl="1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endParaRPr sz="14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5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9" name="Google Shape;463;p39">
            <a:extLst>
              <a:ext uri="{FF2B5EF4-FFF2-40B4-BE49-F238E27FC236}">
                <a16:creationId xmlns:a16="http://schemas.microsoft.com/office/drawing/2014/main" id="{A7F4192A-E964-4F3E-9424-7DB4AE223F2F}"/>
              </a:ext>
            </a:extLst>
          </p:cNvPr>
          <p:cNvGrpSpPr/>
          <p:nvPr/>
        </p:nvGrpSpPr>
        <p:grpSpPr>
          <a:xfrm>
            <a:off x="900115" y="999121"/>
            <a:ext cx="250365" cy="257294"/>
            <a:chOff x="4630125" y="278900"/>
            <a:chExt cx="400675" cy="456675"/>
          </a:xfrm>
        </p:grpSpPr>
        <p:sp>
          <p:nvSpPr>
            <p:cNvPr id="20" name="Google Shape;464;p39">
              <a:extLst>
                <a:ext uri="{FF2B5EF4-FFF2-40B4-BE49-F238E27FC236}">
                  <a16:creationId xmlns:a16="http://schemas.microsoft.com/office/drawing/2014/main" id="{5C76D3FA-9FE3-419F-9D3B-B9C16F10A1E9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5;p39">
              <a:extLst>
                <a:ext uri="{FF2B5EF4-FFF2-40B4-BE49-F238E27FC236}">
                  <a16:creationId xmlns:a16="http://schemas.microsoft.com/office/drawing/2014/main" id="{9762666B-3C53-4557-91B9-F0CC2CBF6D07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6;p39">
              <a:extLst>
                <a:ext uri="{FF2B5EF4-FFF2-40B4-BE49-F238E27FC236}">
                  <a16:creationId xmlns:a16="http://schemas.microsoft.com/office/drawing/2014/main" id="{8AC582D3-8E5D-4071-B931-ABB53BEE2F39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7;p39">
              <a:extLst>
                <a:ext uri="{FF2B5EF4-FFF2-40B4-BE49-F238E27FC236}">
                  <a16:creationId xmlns:a16="http://schemas.microsoft.com/office/drawing/2014/main" id="{473D51D1-71EE-485C-8BFC-C3F59AF674F4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Human-computer interaction – MOZAIKA">
            <a:extLst>
              <a:ext uri="{FF2B5EF4-FFF2-40B4-BE49-F238E27FC236}">
                <a16:creationId xmlns:a16="http://schemas.microsoft.com/office/drawing/2014/main" id="{F622B398-41BF-47C6-8D6B-83A4E4AB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90" y="2019764"/>
            <a:ext cx="3959710" cy="197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03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AA1B763-3E23-49D6-B4AA-89B1826E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34778" y="906369"/>
            <a:ext cx="395796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Interakcija čovjeka i računala (HCI)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-374933" y="1641900"/>
            <a:ext cx="9893865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/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“…problem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sa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sučeljem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nastaje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iz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jednostavnog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razloga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što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se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stvarno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radi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o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sučelju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.</a:t>
            </a:r>
            <a:endParaRPr lang="hr-HR" sz="1700" b="0" i="1" dirty="0">
              <a:solidFill>
                <a:srgbClr val="434547"/>
              </a:solidFill>
              <a:effectLst/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endParaRPr lang="hr-HR" sz="1700" b="0" i="1" dirty="0">
              <a:solidFill>
                <a:srgbClr val="434547"/>
              </a:solidFill>
              <a:effectLst/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hr-HR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	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Sučelja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smetaju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. </a:t>
            </a:r>
            <a:endParaRPr lang="hr-HR" sz="1700" b="0" i="1" dirty="0">
              <a:solidFill>
                <a:srgbClr val="434547"/>
              </a:solidFill>
              <a:effectLst/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endParaRPr lang="hr-HR" sz="1700" b="0" i="1" dirty="0">
              <a:solidFill>
                <a:srgbClr val="434547"/>
              </a:solidFill>
              <a:effectLst/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hr-HR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      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Ne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želim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svoju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energiju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usmjeravati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na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0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sučelja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. </a:t>
            </a:r>
            <a:endParaRPr lang="hr-HR" sz="1700" b="0" i="1" dirty="0">
              <a:solidFill>
                <a:srgbClr val="434547"/>
              </a:solidFill>
              <a:effectLst/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endParaRPr lang="hr-HR" sz="1700" b="0" i="1" dirty="0">
              <a:solidFill>
                <a:srgbClr val="434547"/>
              </a:solidFill>
              <a:effectLst/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r>
              <a:rPr lang="hr-HR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     </a:t>
            </a:r>
            <a:r>
              <a:rPr lang="en-US" sz="1700" b="1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Želim</a:t>
            </a:r>
            <a:r>
              <a:rPr lang="en-US" sz="1700" b="1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je </a:t>
            </a:r>
            <a:r>
              <a:rPr lang="en-US" sz="1700" b="1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usmjeriti</a:t>
            </a:r>
            <a:r>
              <a:rPr lang="en-US" sz="1700" b="1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1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na</a:t>
            </a:r>
            <a:r>
              <a:rPr lang="en-US" sz="1700" b="1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700" b="1" i="1" dirty="0" err="1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zadatak</a:t>
            </a:r>
            <a:r>
              <a:rPr lang="en-US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.” </a:t>
            </a:r>
            <a:r>
              <a:rPr lang="hr-HR" sz="1700" b="0" i="1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1600" b="0" i="0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(Norman, 1990</a:t>
            </a:r>
            <a:r>
              <a:rPr lang="hr-HR" sz="1600" b="0" i="0" dirty="0">
                <a:solidFill>
                  <a:srgbClr val="434547"/>
                </a:solidFill>
                <a:effectLst/>
                <a:latin typeface="Trebuchet MS" panose="020B0603020202020204" pitchFamily="34" charset="0"/>
              </a:rPr>
              <a:t>.)</a:t>
            </a:r>
            <a:endParaRPr sz="17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6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9" name="Google Shape;463;p39">
            <a:extLst>
              <a:ext uri="{FF2B5EF4-FFF2-40B4-BE49-F238E27FC236}">
                <a16:creationId xmlns:a16="http://schemas.microsoft.com/office/drawing/2014/main" id="{A7F4192A-E964-4F3E-9424-7DB4AE223F2F}"/>
              </a:ext>
            </a:extLst>
          </p:cNvPr>
          <p:cNvGrpSpPr/>
          <p:nvPr/>
        </p:nvGrpSpPr>
        <p:grpSpPr>
          <a:xfrm>
            <a:off x="900115" y="999121"/>
            <a:ext cx="250365" cy="257294"/>
            <a:chOff x="4630125" y="278900"/>
            <a:chExt cx="400675" cy="456675"/>
          </a:xfrm>
        </p:grpSpPr>
        <p:sp>
          <p:nvSpPr>
            <p:cNvPr id="20" name="Google Shape;464;p39">
              <a:extLst>
                <a:ext uri="{FF2B5EF4-FFF2-40B4-BE49-F238E27FC236}">
                  <a16:creationId xmlns:a16="http://schemas.microsoft.com/office/drawing/2014/main" id="{5C76D3FA-9FE3-419F-9D3B-B9C16F10A1E9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5;p39">
              <a:extLst>
                <a:ext uri="{FF2B5EF4-FFF2-40B4-BE49-F238E27FC236}">
                  <a16:creationId xmlns:a16="http://schemas.microsoft.com/office/drawing/2014/main" id="{9762666B-3C53-4557-91B9-F0CC2CBF6D07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6;p39">
              <a:extLst>
                <a:ext uri="{FF2B5EF4-FFF2-40B4-BE49-F238E27FC236}">
                  <a16:creationId xmlns:a16="http://schemas.microsoft.com/office/drawing/2014/main" id="{8AC582D3-8E5D-4071-B931-ABB53BEE2F39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7;p39">
              <a:extLst>
                <a:ext uri="{FF2B5EF4-FFF2-40B4-BE49-F238E27FC236}">
                  <a16:creationId xmlns:a16="http://schemas.microsoft.com/office/drawing/2014/main" id="{473D51D1-71EE-485C-8BFC-C3F59AF674F4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D446EAC0-7202-46F0-A3F0-E87B825F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84" y="2121164"/>
            <a:ext cx="2835993" cy="24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9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Mark in ipod | Apple technology, Ipod, Apple design">
            <a:extLst>
              <a:ext uri="{FF2B5EF4-FFF2-40B4-BE49-F238E27FC236}">
                <a16:creationId xmlns:a16="http://schemas.microsoft.com/office/drawing/2014/main" id="{F13DEF45-6CD0-4488-9371-B0221EC2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586" y="0"/>
            <a:ext cx="2520180" cy="34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94124DB-3133-424C-AE18-00E68884F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574"/>
            <a:ext cx="9144000" cy="410153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34778" y="906369"/>
            <a:ext cx="395796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HCI – mobilni uređaji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79191" y="154382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endParaRPr sz="14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7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194" name="Picture 2" descr="What is PDA? | iloveyellow">
            <a:extLst>
              <a:ext uri="{FF2B5EF4-FFF2-40B4-BE49-F238E27FC236}">
                <a16:creationId xmlns:a16="http://schemas.microsoft.com/office/drawing/2014/main" id="{BB79861D-EB64-446D-9D95-F6E88CA9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06" y="2002540"/>
            <a:ext cx="3201994" cy="274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SP Store closing down, content will still be available elsewhere - VG247">
            <a:extLst>
              <a:ext uri="{FF2B5EF4-FFF2-40B4-BE49-F238E27FC236}">
                <a16:creationId xmlns:a16="http://schemas.microsoft.com/office/drawing/2014/main" id="{F956F679-7B20-4A89-A4C0-5AA23D615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21" y="2870345"/>
            <a:ext cx="3903785" cy="22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mazon.com: Microsoft Surface Laptop 3 – 13.5&quot; Touch-Screen – Intel Core i5  - 8GB Memory - 256GB Solid State Drive (Latest Model) – Platinum with  Alcantara: Computers &amp; Accessories">
            <a:extLst>
              <a:ext uri="{FF2B5EF4-FFF2-40B4-BE49-F238E27FC236}">
                <a16:creationId xmlns:a16="http://schemas.microsoft.com/office/drawing/2014/main" id="{148A85BD-3FE0-4D14-9C44-D8939835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18" y="12058"/>
            <a:ext cx="3732580" cy="184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Amazon.com: RIM Blackberry Bold 9000 (Unlocked) - BLACK">
            <a:extLst>
              <a:ext uri="{FF2B5EF4-FFF2-40B4-BE49-F238E27FC236}">
                <a16:creationId xmlns:a16="http://schemas.microsoft.com/office/drawing/2014/main" id="{5ADA4941-2830-4BB4-ADE8-1F505B5B7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" y="1549772"/>
            <a:ext cx="1916849" cy="315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590;p39">
            <a:extLst>
              <a:ext uri="{FF2B5EF4-FFF2-40B4-BE49-F238E27FC236}">
                <a16:creationId xmlns:a16="http://schemas.microsoft.com/office/drawing/2014/main" id="{31F192ED-1DF5-469F-9468-7EE1E2DC316F}"/>
              </a:ext>
            </a:extLst>
          </p:cNvPr>
          <p:cNvSpPr/>
          <p:nvPr/>
        </p:nvSpPr>
        <p:spPr>
          <a:xfrm>
            <a:off x="943257" y="979060"/>
            <a:ext cx="164080" cy="290218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17696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FE6570-B99F-4637-8EEB-5129C18EE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34778" y="906369"/>
            <a:ext cx="395796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HCI – mobilni uređaji sa zaslonom osjetljivim na dodir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79191" y="154382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endParaRPr sz="14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8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8" name="Picture 6" descr="RITEHlogo">
            <a:extLst>
              <a:ext uri="{FF2B5EF4-FFF2-40B4-BE49-F238E27FC236}">
                <a16:creationId xmlns:a16="http://schemas.microsoft.com/office/drawing/2014/main" id="{11D75571-CD96-4A5D-9E6F-2E1826B4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4" y="216230"/>
            <a:ext cx="7461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146" name="Picture 2" descr="Phone takeover">
            <a:extLst>
              <a:ext uri="{FF2B5EF4-FFF2-40B4-BE49-F238E27FC236}">
                <a16:creationId xmlns:a16="http://schemas.microsoft.com/office/drawing/2014/main" id="{03AB9E41-8247-4568-B819-3A833236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399"/>
            <a:ext cx="9144000" cy="30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590;p39">
            <a:extLst>
              <a:ext uri="{FF2B5EF4-FFF2-40B4-BE49-F238E27FC236}">
                <a16:creationId xmlns:a16="http://schemas.microsoft.com/office/drawing/2014/main" id="{8ABEDE1F-438B-40A8-AB71-433D25A6CFFB}"/>
              </a:ext>
            </a:extLst>
          </p:cNvPr>
          <p:cNvSpPr/>
          <p:nvPr/>
        </p:nvSpPr>
        <p:spPr>
          <a:xfrm>
            <a:off x="943257" y="979060"/>
            <a:ext cx="164080" cy="290218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9705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A2F65A1-C72D-45EE-BA7D-EBAF62051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" y="4734488"/>
            <a:ext cx="9144000" cy="409575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34778" y="906369"/>
            <a:ext cx="395796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79191" y="154382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/>
            <a:endParaRPr lang="hr-HR" sz="1600" dirty="0"/>
          </a:p>
          <a:p>
            <a:pPr marL="742950" lvl="1" indent="-285750">
              <a:lnSpc>
                <a:spcPct val="150000"/>
              </a:lnSpc>
            </a:pPr>
            <a:endParaRPr sz="14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</a:rPr>
              <a:t>9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35" name="Google Shape;112;p15">
            <a:extLst>
              <a:ext uri="{FF2B5EF4-FFF2-40B4-BE49-F238E27FC236}">
                <a16:creationId xmlns:a16="http://schemas.microsoft.com/office/drawing/2014/main" id="{013463F2-BCD8-4221-AB63-BC49323636EB}"/>
              </a:ext>
            </a:extLst>
          </p:cNvPr>
          <p:cNvSpPr txBox="1"/>
          <p:nvPr/>
        </p:nvSpPr>
        <p:spPr>
          <a:xfrm>
            <a:off x="558840" y="1986128"/>
            <a:ext cx="567825" cy="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8C72D-FDB0-4810-8927-47942D1A9E4D}"/>
              </a:ext>
            </a:extLst>
          </p:cNvPr>
          <p:cNvSpPr txBox="1"/>
          <p:nvPr/>
        </p:nvSpPr>
        <p:spPr>
          <a:xfrm>
            <a:off x="1967106" y="4414374"/>
            <a:ext cx="6398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Izvor: </a:t>
            </a:r>
            <a:r>
              <a:rPr lang="en-US" sz="1200" dirty="0">
                <a:hlinkClick r:id="rId4"/>
              </a:rPr>
              <a:t>https://www.bankmycell.com/blog/how-many-phones-are-in-the-world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57F94D-AE86-4E7D-877E-C0EC586C260F}"/>
              </a:ext>
            </a:extLst>
          </p:cNvPr>
          <p:cNvSpPr/>
          <p:nvPr/>
        </p:nvSpPr>
        <p:spPr>
          <a:xfrm>
            <a:off x="13447" y="685800"/>
            <a:ext cx="1182299" cy="85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EDCFBB-0BC5-4360-BB52-63608E848F17}"/>
              </a:ext>
            </a:extLst>
          </p:cNvPr>
          <p:cNvSpPr/>
          <p:nvPr/>
        </p:nvSpPr>
        <p:spPr>
          <a:xfrm>
            <a:off x="7973348" y="695844"/>
            <a:ext cx="1157205" cy="85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53EBAF-CB75-4C10-8302-2EBD36549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746" y="0"/>
            <a:ext cx="6752508" cy="43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12409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4675</TotalTime>
  <Words>721</Words>
  <Application>Microsoft Office PowerPoint</Application>
  <PresentationFormat>On-screen Show (16:9)</PresentationFormat>
  <Paragraphs>183</Paragraphs>
  <Slides>35</Slides>
  <Notes>28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Narrow</vt:lpstr>
      <vt:lpstr>Lora</vt:lpstr>
      <vt:lpstr>Quattrocento Sans</vt:lpstr>
      <vt:lpstr>Roboto</vt:lpstr>
      <vt:lpstr>Trebuchet MS</vt:lpstr>
      <vt:lpstr>Wingdings</vt:lpstr>
      <vt:lpstr>Viola template</vt:lpstr>
      <vt:lpstr>Javno izlaganje doktoranda</vt:lpstr>
      <vt:lpstr>Pregled</vt:lpstr>
      <vt:lpstr>Pregled</vt:lpstr>
      <vt:lpstr>Interakcija čovjeka i računala (HCI)</vt:lpstr>
      <vt:lpstr>Interakcija čovjeka i računala (HCI)</vt:lpstr>
      <vt:lpstr>Interakcija čovjeka i računala (HCI)</vt:lpstr>
      <vt:lpstr>HCI – mobilni uređaji</vt:lpstr>
      <vt:lpstr>HCI – mobilni uređaji sa zaslonom osjetljivim na dodir</vt:lpstr>
      <vt:lpstr>PowerPoint Presentation</vt:lpstr>
      <vt:lpstr>HCI – mobilni uređaji sa zaslonom osjetljivim na dodir</vt:lpstr>
      <vt:lpstr>HCI – mobilni uređaji sa zaslonom osjetljivim na dodir</vt:lpstr>
      <vt:lpstr>Interakcija čovjeka i računala (HCI)</vt:lpstr>
      <vt:lpstr>PowerPoint Presentation</vt:lpstr>
      <vt:lpstr>ADI – Around-device interaction</vt:lpstr>
      <vt:lpstr>ADI – Around-device interaction</vt:lpstr>
      <vt:lpstr>Senzori</vt:lpstr>
      <vt:lpstr>Senzori</vt:lpstr>
      <vt:lpstr>Senzori</vt:lpstr>
      <vt:lpstr>Senzori</vt:lpstr>
      <vt:lpstr>Senzori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Daljnji rad</vt:lpstr>
      <vt:lpstr>Daljnji rad</vt:lpstr>
      <vt:lpstr>Daljnji rad</vt:lpstr>
      <vt:lpstr>Daljnji rad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Alen</dc:creator>
  <cp:lastModifiedBy>Alen Salkanovic</cp:lastModifiedBy>
  <cp:revision>731</cp:revision>
  <dcterms:modified xsi:type="dcterms:W3CDTF">2021-09-12T14:54:56Z</dcterms:modified>
</cp:coreProperties>
</file>